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81" r:id="rId21"/>
    <p:sldId id="282" r:id="rId22"/>
    <p:sldId id="283" r:id="rId23"/>
    <p:sldId id="284" r:id="rId24"/>
    <p:sldId id="286" r:id="rId25"/>
    <p:sldId id="287" r:id="rId26"/>
    <p:sldId id="285" r:id="rId27"/>
    <p:sldId id="275" r:id="rId28"/>
    <p:sldId id="276" r:id="rId29"/>
    <p:sldId id="277" r:id="rId30"/>
    <p:sldId id="280" r:id="rId31"/>
    <p:sldId id="278" r:id="rId32"/>
    <p:sldId id="279" r:id="rId33"/>
  </p:sldIdLst>
  <p:sldSz cx="18288000" cy="10287000"/>
  <p:notesSz cx="6858000" cy="9144000"/>
  <p:embeddedFontLst>
    <p:embeddedFont>
      <p:font typeface="Canva Sans" panose="020B0604020202020204" charset="0"/>
      <p:regular r:id="rId34"/>
    </p:embeddedFont>
    <p:embeddedFont>
      <p:font typeface="Canva Sans Bold" panose="020B0604020202020204" charset="0"/>
      <p:regular r:id="rId35"/>
    </p:embeddedFont>
    <p:embeddedFont>
      <p:font typeface="DM Sans" pitchFamily="2" charset="0"/>
      <p:regular r:id="rId36"/>
    </p:embeddedFont>
    <p:embeddedFont>
      <p:font typeface="Francois One" panose="020B0604020202020204" charset="0"/>
      <p:regular r:id="rId37"/>
    </p:embeddedFont>
    <p:embeddedFont>
      <p:font typeface="Gruppo" panose="020B0604020202020204" charset="0"/>
      <p:regular r:id="rId38"/>
    </p:embeddedFont>
    <p:embeddedFont>
      <p:font typeface="Pattanakarn Expanded" panose="020B0604020202020204" charset="-34"/>
      <p:regular r:id="rId39"/>
    </p:embeddedFont>
    <p:embeddedFont>
      <p:font typeface="Pattanakarn Expanded Bold" panose="020B0604020202020204" charset="-34"/>
      <p:regular r:id="rId40"/>
    </p:embeddedFont>
    <p:embeddedFont>
      <p:font typeface="Sigmar One" panose="020B0604020202020204" charset="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22" autoAdjust="0"/>
  </p:normalViewPr>
  <p:slideViewPr>
    <p:cSldViewPr>
      <p:cViewPr varScale="1">
        <p:scale>
          <a:sx n="52" d="100"/>
          <a:sy n="52" d="100"/>
        </p:scale>
        <p:origin x="816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g>
</file>

<file path=ppt/media/image28.jpeg>
</file>

<file path=ppt/media/image29.jpg>
</file>

<file path=ppt/media/image3.svg>
</file>

<file path=ppt/media/image30.jpeg>
</file>

<file path=ppt/media/image31.jpeg>
</file>

<file path=ppt/media/image32.jpg>
</file>

<file path=ppt/media/image33.jpeg>
</file>

<file path=ppt/media/image34.png>
</file>

<file path=ppt/media/image35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27-Jul-25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3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3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21.png"/><Relationship Id="rId4" Type="http://schemas.openxmlformats.org/officeDocument/2006/relationships/image" Target="../media/image19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3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22.png"/><Relationship Id="rId4" Type="http://schemas.openxmlformats.org/officeDocument/2006/relationships/image" Target="../media/image19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3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23.png"/><Relationship Id="rId4" Type="http://schemas.openxmlformats.org/officeDocument/2006/relationships/image" Target="../media/image19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3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24.png"/><Relationship Id="rId4" Type="http://schemas.openxmlformats.org/officeDocument/2006/relationships/image" Target="../media/image1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3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25.png"/><Relationship Id="rId4" Type="http://schemas.openxmlformats.org/officeDocument/2006/relationships/image" Target="../media/image19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6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9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6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9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3.svg"/><Relationship Id="rId4" Type="http://schemas.openxmlformats.org/officeDocument/2006/relationships/image" Target="../media/image5.png"/><Relationship Id="rId9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jpg"/><Relationship Id="rId4" Type="http://schemas.openxmlformats.org/officeDocument/2006/relationships/image" Target="../media/image3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jpg"/><Relationship Id="rId4" Type="http://schemas.openxmlformats.org/officeDocument/2006/relationships/image" Target="../media/image3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jpeg"/><Relationship Id="rId4" Type="http://schemas.openxmlformats.org/officeDocument/2006/relationships/image" Target="../media/image3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jpeg"/><Relationship Id="rId4" Type="http://schemas.openxmlformats.org/officeDocument/2006/relationships/image" Target="../media/image3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g"/><Relationship Id="rId5" Type="http://schemas.openxmlformats.org/officeDocument/2006/relationships/hyperlink" Target="https://github.com/" TargetMode="External"/><Relationship Id="rId4" Type="http://schemas.openxmlformats.org/officeDocument/2006/relationships/image" Target="../media/image3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jpg"/><Relationship Id="rId4" Type="http://schemas.openxmlformats.org/officeDocument/2006/relationships/image" Target="../media/image3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2.png"/><Relationship Id="rId7" Type="http://schemas.openxmlformats.org/officeDocument/2006/relationships/image" Target="../media/image32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3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3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212" r="-2707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2593183"/>
            <a:ext cx="14610239" cy="3099302"/>
            <a:chOff x="0" y="0"/>
            <a:chExt cx="3847964" cy="8162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47964" cy="816277"/>
            </a:xfrm>
            <a:custGeom>
              <a:avLst/>
              <a:gdLst/>
              <a:ahLst/>
              <a:cxnLst/>
              <a:rect l="l" t="t" r="r" b="b"/>
              <a:pathLst>
                <a:path w="3847964" h="816277">
                  <a:moveTo>
                    <a:pt x="0" y="0"/>
                  </a:moveTo>
                  <a:lnTo>
                    <a:pt x="3847964" y="0"/>
                  </a:lnTo>
                  <a:lnTo>
                    <a:pt x="3847964" y="816277"/>
                  </a:lnTo>
                  <a:lnTo>
                    <a:pt x="0" y="816277"/>
                  </a:lnTo>
                  <a:close/>
                </a:path>
              </a:pathLst>
            </a:custGeom>
            <a:gradFill rotWithShape="1">
              <a:gsLst>
                <a:gs pos="0">
                  <a:srgbClr val="011626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847964" cy="8543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64397" y="1028700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696122" h="668277">
                <a:moveTo>
                  <a:pt x="0" y="0"/>
                </a:moveTo>
                <a:lnTo>
                  <a:pt x="696122" y="0"/>
                </a:lnTo>
                <a:lnTo>
                  <a:pt x="696122" y="668277"/>
                </a:lnTo>
                <a:lnTo>
                  <a:pt x="0" y="6682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7086365" y="9608501"/>
            <a:ext cx="1441031" cy="678499"/>
            <a:chOff x="0" y="0"/>
            <a:chExt cx="379531" cy="17869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79531" cy="178699"/>
            </a:xfrm>
            <a:custGeom>
              <a:avLst/>
              <a:gdLst/>
              <a:ahLst/>
              <a:cxnLst/>
              <a:rect l="l" t="t" r="r" b="b"/>
              <a:pathLst>
                <a:path w="379531" h="178699">
                  <a:moveTo>
                    <a:pt x="0" y="0"/>
                  </a:moveTo>
                  <a:lnTo>
                    <a:pt x="379531" y="0"/>
                  </a:lnTo>
                  <a:lnTo>
                    <a:pt x="379531" y="178699"/>
                  </a:lnTo>
                  <a:lnTo>
                    <a:pt x="0" y="178699"/>
                  </a:lnTo>
                  <a:close/>
                </a:path>
              </a:pathLst>
            </a:custGeom>
            <a:gradFill rotWithShape="1">
              <a:gsLst>
                <a:gs pos="0">
                  <a:srgbClr val="396587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79531" cy="2167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9649831" y="3767671"/>
            <a:ext cx="4131545" cy="2751658"/>
          </a:xfrm>
          <a:custGeom>
            <a:avLst/>
            <a:gdLst/>
            <a:ahLst/>
            <a:cxnLst/>
            <a:rect l="l" t="t" r="r" b="b"/>
            <a:pathLst>
              <a:path w="4131545" h="2751658">
                <a:moveTo>
                  <a:pt x="0" y="0"/>
                </a:moveTo>
                <a:lnTo>
                  <a:pt x="4131545" y="0"/>
                </a:lnTo>
                <a:lnTo>
                  <a:pt x="4131545" y="2751658"/>
                </a:lnTo>
                <a:lnTo>
                  <a:pt x="0" y="2751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9649831" y="758131"/>
            <a:ext cx="4131545" cy="2754363"/>
          </a:xfrm>
          <a:custGeom>
            <a:avLst/>
            <a:gdLst/>
            <a:ahLst/>
            <a:cxnLst/>
            <a:rect l="l" t="t" r="r" b="b"/>
            <a:pathLst>
              <a:path w="4131545" h="2754363">
                <a:moveTo>
                  <a:pt x="0" y="0"/>
                </a:moveTo>
                <a:lnTo>
                  <a:pt x="4131545" y="0"/>
                </a:lnTo>
                <a:lnTo>
                  <a:pt x="4131545" y="2754363"/>
                </a:lnTo>
                <a:lnTo>
                  <a:pt x="0" y="27543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3991736" y="758131"/>
            <a:ext cx="4131545" cy="2754363"/>
          </a:xfrm>
          <a:custGeom>
            <a:avLst/>
            <a:gdLst/>
            <a:ahLst/>
            <a:cxnLst/>
            <a:rect l="l" t="t" r="r" b="b"/>
            <a:pathLst>
              <a:path w="4131545" h="2754363">
                <a:moveTo>
                  <a:pt x="0" y="0"/>
                </a:moveTo>
                <a:lnTo>
                  <a:pt x="4131544" y="0"/>
                </a:lnTo>
                <a:lnTo>
                  <a:pt x="4131544" y="2754363"/>
                </a:lnTo>
                <a:lnTo>
                  <a:pt x="0" y="27543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3991736" y="3767671"/>
            <a:ext cx="4131545" cy="2738364"/>
          </a:xfrm>
          <a:custGeom>
            <a:avLst/>
            <a:gdLst/>
            <a:ahLst/>
            <a:cxnLst/>
            <a:rect l="l" t="t" r="r" b="b"/>
            <a:pathLst>
              <a:path w="4131545" h="2738364">
                <a:moveTo>
                  <a:pt x="0" y="0"/>
                </a:moveTo>
                <a:lnTo>
                  <a:pt x="4131544" y="0"/>
                </a:lnTo>
                <a:lnTo>
                  <a:pt x="4131544" y="2738364"/>
                </a:lnTo>
                <a:lnTo>
                  <a:pt x="0" y="27383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344" t="-2803" r="-1344" b="-4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9649831" y="6710253"/>
            <a:ext cx="4131545" cy="2898248"/>
          </a:xfrm>
          <a:custGeom>
            <a:avLst/>
            <a:gdLst/>
            <a:ahLst/>
            <a:cxnLst/>
            <a:rect l="l" t="t" r="r" b="b"/>
            <a:pathLst>
              <a:path w="4131545" h="2898248">
                <a:moveTo>
                  <a:pt x="0" y="0"/>
                </a:moveTo>
                <a:lnTo>
                  <a:pt x="4131545" y="0"/>
                </a:lnTo>
                <a:lnTo>
                  <a:pt x="4131545" y="2898248"/>
                </a:lnTo>
                <a:lnTo>
                  <a:pt x="0" y="289824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3993293" y="6700304"/>
            <a:ext cx="4129988" cy="2845894"/>
          </a:xfrm>
          <a:custGeom>
            <a:avLst/>
            <a:gdLst/>
            <a:ahLst/>
            <a:cxnLst/>
            <a:rect l="l" t="t" r="r" b="b"/>
            <a:pathLst>
              <a:path w="4129988" h="2845894">
                <a:moveTo>
                  <a:pt x="0" y="0"/>
                </a:moveTo>
                <a:lnTo>
                  <a:pt x="4129987" y="0"/>
                </a:lnTo>
                <a:lnTo>
                  <a:pt x="4129987" y="2845894"/>
                </a:lnTo>
                <a:lnTo>
                  <a:pt x="0" y="284589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1775" r="-177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418673" y="2761208"/>
            <a:ext cx="8725327" cy="1032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43"/>
              </a:lnSpc>
              <a:spcBef>
                <a:spcPct val="0"/>
              </a:spcBef>
            </a:pPr>
            <a:r>
              <a:rPr lang="en-US" sz="6030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SMART DOOR LOCK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18673" y="3651102"/>
            <a:ext cx="8391878" cy="1308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4"/>
              </a:lnSpc>
              <a:spcBef>
                <a:spcPct val="0"/>
              </a:spcBef>
            </a:pPr>
            <a:r>
              <a:rPr lang="en-US" sz="7317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TECHNOLOGY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18673" y="4957929"/>
            <a:ext cx="3789802" cy="659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65"/>
              </a:lnSpc>
              <a:spcBef>
                <a:spcPct val="0"/>
              </a:spcBef>
            </a:pPr>
            <a:r>
              <a:rPr lang="en-US" sz="3832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GROUP 2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0" y="5692486"/>
            <a:ext cx="9618693" cy="4594514"/>
            <a:chOff x="0" y="0"/>
            <a:chExt cx="3847964" cy="121007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847964" cy="1210078"/>
            </a:xfrm>
            <a:custGeom>
              <a:avLst/>
              <a:gdLst/>
              <a:ahLst/>
              <a:cxnLst/>
              <a:rect l="l" t="t" r="r" b="b"/>
              <a:pathLst>
                <a:path w="3847964" h="1210078">
                  <a:moveTo>
                    <a:pt x="0" y="0"/>
                  </a:moveTo>
                  <a:lnTo>
                    <a:pt x="3847964" y="0"/>
                  </a:lnTo>
                  <a:lnTo>
                    <a:pt x="3847964" y="1210078"/>
                  </a:lnTo>
                  <a:lnTo>
                    <a:pt x="0" y="1210078"/>
                  </a:lnTo>
                  <a:close/>
                </a:path>
              </a:pathLst>
            </a:custGeom>
            <a:gradFill rotWithShape="1">
              <a:gsLst>
                <a:gs pos="0">
                  <a:srgbClr val="011626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847964" cy="12481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" y="1"/>
            <a:ext cx="5443149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reeform 6"/>
          <p:cNvSpPr/>
          <p:nvPr/>
        </p:nvSpPr>
        <p:spPr>
          <a:xfrm>
            <a:off x="506928" y="4156892"/>
            <a:ext cx="6716354" cy="4957390"/>
          </a:xfrm>
          <a:prstGeom prst="roundRect">
            <a:avLst>
              <a:gd name="adj" fmla="val 6522"/>
            </a:avLst>
          </a:prstGeom>
          <a:blipFill>
            <a:blip r:embed="rId3"/>
            <a:stretch>
              <a:fillRect t="-13883" b="-21598"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7845507" y="3735478"/>
            <a:ext cx="10442493" cy="6118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7342" lvl="1" indent="-253671" algn="l">
              <a:lnSpc>
                <a:spcPts val="3289"/>
              </a:lnSpc>
              <a:buFont typeface="Arial"/>
              <a:buChar char="•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💻 Microcontroller: Based on ATmega328P, widely used in IoT projects.</a:t>
            </a:r>
          </a:p>
          <a:p>
            <a:pPr marL="507342" lvl="1" indent="-253671" algn="l">
              <a:lnSpc>
                <a:spcPts val="3289"/>
              </a:lnSpc>
              <a:buFont typeface="Arial"/>
              <a:buChar char="•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⚙️ Digital I/O: 14 pins (D0–D13), with PWM support on D3, D5, D6, D9, D10, D11.</a:t>
            </a:r>
          </a:p>
          <a:p>
            <a:pPr marL="507342" lvl="1" indent="-253671" algn="l">
              <a:lnSpc>
                <a:spcPts val="3289"/>
              </a:lnSpc>
              <a:buFont typeface="Arial"/>
              <a:buChar char="•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🔁 Communication:</a:t>
            </a:r>
          </a:p>
          <a:p>
            <a:pPr marL="1014685" lvl="2" indent="-338228" algn="l">
              <a:lnSpc>
                <a:spcPts val="3289"/>
              </a:lnSpc>
              <a:buFont typeface="Arial"/>
              <a:buChar char="⚬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UART on D0 (RX) and D1 (TX) – avoid using with Bluetooth to prevent conflicts.</a:t>
            </a:r>
          </a:p>
          <a:p>
            <a:pPr marL="1014685" lvl="2" indent="-338228" algn="l">
              <a:lnSpc>
                <a:spcPts val="3289"/>
              </a:lnSpc>
              <a:buFont typeface="Arial"/>
              <a:buChar char="⚬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SPI on D10–D13 for device communication.</a:t>
            </a:r>
          </a:p>
          <a:p>
            <a:pPr marL="507342" lvl="1" indent="-253671" algn="l">
              <a:lnSpc>
                <a:spcPts val="3289"/>
              </a:lnSpc>
              <a:buFont typeface="Arial"/>
              <a:buChar char="•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📈 Analog Input: 6 pins (A0–A5) for analog sensors.</a:t>
            </a:r>
          </a:p>
          <a:p>
            <a:pPr marL="507342" lvl="1" indent="-253671" algn="l">
              <a:lnSpc>
                <a:spcPts val="3289"/>
              </a:lnSpc>
              <a:buFont typeface="Arial"/>
              <a:buChar char="•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🔌 Power Supply:</a:t>
            </a:r>
          </a:p>
          <a:p>
            <a:pPr marL="1014685" lvl="2" indent="-338228" algn="l">
              <a:lnSpc>
                <a:spcPts val="3289"/>
              </a:lnSpc>
              <a:buFont typeface="Arial"/>
              <a:buChar char="⚬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5V and 3.3V regulated outputs</a:t>
            </a:r>
          </a:p>
          <a:p>
            <a:pPr marL="1014685" lvl="2" indent="-338228" algn="l">
              <a:lnSpc>
                <a:spcPts val="3289"/>
              </a:lnSpc>
              <a:buFont typeface="Arial"/>
              <a:buChar char="⚬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VIN pin supports 7–12V external input</a:t>
            </a:r>
          </a:p>
          <a:p>
            <a:pPr marL="1014685" lvl="2" indent="-338228" algn="l">
              <a:lnSpc>
                <a:spcPts val="3289"/>
              </a:lnSpc>
              <a:buFont typeface="Arial"/>
              <a:buChar char="⚬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GND for grounding</a:t>
            </a:r>
          </a:p>
          <a:p>
            <a:pPr marL="507342" lvl="1" indent="-253671" algn="l">
              <a:lnSpc>
                <a:spcPts val="3289"/>
              </a:lnSpc>
              <a:buFont typeface="Arial"/>
              <a:buChar char="•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🧑‍💻 Programming:</a:t>
            </a:r>
          </a:p>
          <a:p>
            <a:pPr marL="1014685" lvl="2" indent="-338228" algn="l">
              <a:lnSpc>
                <a:spcPts val="3289"/>
              </a:lnSpc>
              <a:buFont typeface="Arial"/>
              <a:buChar char="⚬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Uses Arduino IDE</a:t>
            </a:r>
          </a:p>
          <a:p>
            <a:pPr marL="1014685" lvl="2" indent="-338228" algn="l">
              <a:lnSpc>
                <a:spcPts val="3289"/>
              </a:lnSpc>
              <a:buFont typeface="Arial"/>
              <a:buChar char="⚬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Simple syntax and rich library support</a:t>
            </a:r>
          </a:p>
          <a:p>
            <a:pPr marL="1014685" lvl="2" indent="-338228" algn="l">
              <a:lnSpc>
                <a:spcPts val="3289"/>
              </a:lnSpc>
              <a:spcBef>
                <a:spcPct val="0"/>
              </a:spcBef>
              <a:buFont typeface="Arial"/>
              <a:buChar char="⚬"/>
            </a:pPr>
            <a:r>
              <a:rPr lang="en-US" sz="234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Suitable for both beginners and experts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29394" y="1431600"/>
            <a:ext cx="8089172" cy="1568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0"/>
              </a:lnSpc>
              <a:spcBef>
                <a:spcPct val="0"/>
              </a:spcBef>
            </a:pPr>
            <a:r>
              <a:rPr lang="en-US" sz="4314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COMPONENTS AND PERIPHERAL DEVICES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598619" y="2999654"/>
            <a:ext cx="6218291" cy="663714"/>
            <a:chOff x="0" y="0"/>
            <a:chExt cx="8291055" cy="884952"/>
          </a:xfrm>
        </p:grpSpPr>
        <p:sp>
          <p:nvSpPr>
            <p:cNvPr id="11" name="Freeform 11"/>
            <p:cNvSpPr/>
            <p:nvPr/>
          </p:nvSpPr>
          <p:spPr>
            <a:xfrm>
              <a:off x="0" y="116978"/>
              <a:ext cx="821212" cy="650997"/>
            </a:xfrm>
            <a:custGeom>
              <a:avLst/>
              <a:gdLst/>
              <a:ahLst/>
              <a:cxnLst/>
              <a:rect l="l" t="t" r="r" b="b"/>
              <a:pathLst>
                <a:path w="821212" h="650997">
                  <a:moveTo>
                    <a:pt x="0" y="0"/>
                  </a:moveTo>
                  <a:lnTo>
                    <a:pt x="821212" y="0"/>
                  </a:lnTo>
                  <a:lnTo>
                    <a:pt x="821212" y="650997"/>
                  </a:lnTo>
                  <a:lnTo>
                    <a:pt x="0" y="6509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271950" y="-85725"/>
              <a:ext cx="7019105" cy="9706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128"/>
                </a:lnSpc>
                <a:spcBef>
                  <a:spcPct val="0"/>
                </a:spcBef>
              </a:pPr>
              <a:r>
                <a:rPr lang="en-US" sz="4377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ARDUINO UNO</a:t>
              </a:r>
            </a:p>
          </p:txBody>
        </p:sp>
      </p:grpSp>
      <p:sp>
        <p:nvSpPr>
          <p:cNvPr id="4" name="Freeform 4">
            <a:extLst>
              <a:ext uri="{FF2B5EF4-FFF2-40B4-BE49-F238E27FC236}">
                <a16:creationId xmlns:a16="http://schemas.microsoft.com/office/drawing/2014/main" id="{48EA2CDD-91E4-8856-7730-F6595FBDE15E}"/>
              </a:ext>
            </a:extLst>
          </p:cNvPr>
          <p:cNvSpPr/>
          <p:nvPr/>
        </p:nvSpPr>
        <p:spPr>
          <a:xfrm>
            <a:off x="506928" y="392723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90745" y="0"/>
            <a:ext cx="5443149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2374819" y="4021632"/>
            <a:ext cx="5314141" cy="5236668"/>
          </a:xfrm>
          <a:prstGeom prst="roundRect">
            <a:avLst>
              <a:gd name="adj" fmla="val 5317"/>
            </a:avLst>
          </a:prstGeom>
          <a:blipFill>
            <a:blip r:embed="rId3"/>
            <a:stretch>
              <a:fillRect t="-1479"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429394" y="1431600"/>
            <a:ext cx="8089172" cy="1568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0"/>
              </a:lnSpc>
              <a:spcBef>
                <a:spcPct val="0"/>
              </a:spcBef>
            </a:pPr>
            <a:r>
              <a:rPr lang="en-US" sz="4314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COMPONENTS AND PERIPHERAL DEVICES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75760" y="4056198"/>
            <a:ext cx="11325036" cy="6323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2329" lvl="1" indent="-256165" algn="l">
              <a:lnSpc>
                <a:spcPts val="3322"/>
              </a:lnSpc>
              <a:buFont typeface="Arial"/>
              <a:buChar char="•"/>
            </a:pPr>
            <a:r>
              <a:rPr lang="en-US" sz="2372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🔗 Wireless Communication: Enables serial data transfer between microcontrollers (e.g., Arduino) and Bluetooth devices (phones, laptops).</a:t>
            </a:r>
          </a:p>
          <a:p>
            <a:pPr marL="512329" lvl="1" indent="-256165" algn="l">
              <a:lnSpc>
                <a:spcPts val="3322"/>
              </a:lnSpc>
              <a:buFont typeface="Arial"/>
              <a:buChar char="•"/>
            </a:pPr>
            <a:r>
              <a:rPr lang="en-US" sz="2372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🧭 Dual Mode Support: Operates in both Master and Slave modes — flexible for IoT systems.</a:t>
            </a:r>
          </a:p>
          <a:p>
            <a:pPr marL="512329" lvl="1" indent="-256165" algn="l">
              <a:lnSpc>
                <a:spcPts val="3322"/>
              </a:lnSpc>
              <a:buFont typeface="Arial"/>
              <a:buChar char="•"/>
            </a:pPr>
            <a:r>
              <a:rPr lang="en-US" sz="2372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💬 UART Interface: Communicates via TX/RX, default baud rate 9600 bps (configurable via AT commands).</a:t>
            </a:r>
          </a:p>
          <a:p>
            <a:pPr marL="512329" lvl="1" indent="-256165" algn="l">
              <a:lnSpc>
                <a:spcPts val="3322"/>
              </a:lnSpc>
              <a:buFont typeface="Arial"/>
              <a:buChar char="•"/>
            </a:pPr>
            <a:r>
              <a:rPr lang="en-US" sz="2372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📶 Bluetooth Standard: Based on Bluetooth 2.0 + EDR, with a range of up to 10 meters in open space.</a:t>
            </a:r>
          </a:p>
          <a:p>
            <a:pPr marL="512329" lvl="1" indent="-256165" algn="l">
              <a:lnSpc>
                <a:spcPts val="3322"/>
              </a:lnSpc>
              <a:buFont typeface="Arial"/>
              <a:buChar char="•"/>
            </a:pPr>
            <a:r>
              <a:rPr lang="en-US" sz="2372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⚡ Voltage Compatibility: Built-in regulator and level shifter allow safe use with 5V Arduino boards, even though the chip runs at 3.3V.</a:t>
            </a:r>
          </a:p>
          <a:p>
            <a:pPr marL="512329" lvl="1" indent="-256165" algn="l">
              <a:lnSpc>
                <a:spcPts val="3322"/>
              </a:lnSpc>
              <a:buFont typeface="Arial"/>
              <a:buChar char="•"/>
            </a:pPr>
            <a:r>
              <a:rPr lang="en-US" sz="2372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⚙️ Customizable: Supports settings like device name, pairing password, and baud rate for personalized use.</a:t>
            </a:r>
          </a:p>
          <a:p>
            <a:pPr marL="512329" lvl="1" indent="-256165" algn="l">
              <a:lnSpc>
                <a:spcPts val="3322"/>
              </a:lnSpc>
              <a:buFont typeface="Arial"/>
              <a:buChar char="•"/>
            </a:pPr>
            <a:r>
              <a:rPr lang="en-US" sz="2372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📱 Project Role: Used for remote door unlocking via smartphone, improving user convenience without needing Wi-Fi or Internet.</a:t>
            </a:r>
          </a:p>
          <a:p>
            <a:pPr algn="l">
              <a:lnSpc>
                <a:spcPts val="3322"/>
              </a:lnSpc>
              <a:spcBef>
                <a:spcPct val="0"/>
              </a:spcBef>
            </a:pPr>
            <a:endParaRPr lang="en-US" sz="2372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506928" y="3316283"/>
            <a:ext cx="8892911" cy="663714"/>
            <a:chOff x="0" y="0"/>
            <a:chExt cx="11857215" cy="884952"/>
          </a:xfrm>
        </p:grpSpPr>
        <p:sp>
          <p:nvSpPr>
            <p:cNvPr id="14" name="Freeform 14"/>
            <p:cNvSpPr/>
            <p:nvPr/>
          </p:nvSpPr>
          <p:spPr>
            <a:xfrm>
              <a:off x="0" y="116978"/>
              <a:ext cx="821212" cy="650997"/>
            </a:xfrm>
            <a:custGeom>
              <a:avLst/>
              <a:gdLst/>
              <a:ahLst/>
              <a:cxnLst/>
              <a:rect l="l" t="t" r="r" b="b"/>
              <a:pathLst>
                <a:path w="821212" h="650997">
                  <a:moveTo>
                    <a:pt x="0" y="0"/>
                  </a:moveTo>
                  <a:lnTo>
                    <a:pt x="821212" y="0"/>
                  </a:lnTo>
                  <a:lnTo>
                    <a:pt x="821212" y="650997"/>
                  </a:lnTo>
                  <a:lnTo>
                    <a:pt x="0" y="6509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271950" y="-85725"/>
              <a:ext cx="10585265" cy="9706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128"/>
                </a:lnSpc>
                <a:spcBef>
                  <a:spcPct val="0"/>
                </a:spcBef>
              </a:pPr>
              <a:r>
                <a:rPr lang="en-US" sz="4377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HC-05 BLUETOOTH MODULE</a:t>
              </a:r>
            </a:p>
          </p:txBody>
        </p:sp>
      </p:grpSp>
      <p:sp>
        <p:nvSpPr>
          <p:cNvPr id="3" name="Freeform 4">
            <a:extLst>
              <a:ext uri="{FF2B5EF4-FFF2-40B4-BE49-F238E27FC236}">
                <a16:creationId xmlns:a16="http://schemas.microsoft.com/office/drawing/2014/main" id="{EACF4FA0-A8AD-8DF0-615D-F9365D19768A}"/>
              </a:ext>
            </a:extLst>
          </p:cNvPr>
          <p:cNvSpPr/>
          <p:nvPr/>
        </p:nvSpPr>
        <p:spPr>
          <a:xfrm>
            <a:off x="506928" y="392723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1"/>
            <a:ext cx="5443150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8195343" y="3620947"/>
            <a:ext cx="10630686" cy="7355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429" lvl="1" indent="-285715" algn="l">
              <a:lnSpc>
                <a:spcPts val="3705"/>
              </a:lnSpc>
              <a:buFont typeface="Arial"/>
              <a:buChar char="•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🔢 Structure:</a:t>
            </a:r>
          </a:p>
          <a:p>
            <a:pPr marL="1142859" lvl="2" indent="-380953" algn="l">
              <a:lnSpc>
                <a:spcPts val="3705"/>
              </a:lnSpc>
              <a:buFont typeface="Arial"/>
              <a:buChar char="⚬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4 rows (R1–R4), 4 columns (C1–C4)</a:t>
            </a:r>
          </a:p>
          <a:p>
            <a:pPr marL="1142859" lvl="2" indent="-380953" algn="l">
              <a:lnSpc>
                <a:spcPts val="3705"/>
              </a:lnSpc>
              <a:buFont typeface="Arial"/>
              <a:buChar char="⚬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8 digital pins connected to Arduino</a:t>
            </a:r>
          </a:p>
          <a:p>
            <a:pPr marL="571429" lvl="1" indent="-285715" algn="l">
              <a:lnSpc>
                <a:spcPts val="3705"/>
              </a:lnSpc>
              <a:buFont typeface="Arial"/>
              <a:buChar char="•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⚙️ Working Principle:</a:t>
            </a:r>
          </a:p>
          <a:p>
            <a:pPr marL="1142859" lvl="2" indent="-380953" algn="l">
              <a:lnSpc>
                <a:spcPts val="3705"/>
              </a:lnSpc>
              <a:buFont typeface="Arial"/>
              <a:buChar char="⚬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Arduino scans row-column to detect key press</a:t>
            </a:r>
          </a:p>
          <a:p>
            <a:pPr marL="571429" lvl="1" indent="-285715" algn="l">
              <a:lnSpc>
                <a:spcPts val="3705"/>
              </a:lnSpc>
              <a:buFont typeface="Arial"/>
              <a:buChar char="•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🔁 Communication:</a:t>
            </a:r>
          </a:p>
          <a:p>
            <a:pPr marL="1142859" lvl="2" indent="-380953" algn="l">
              <a:lnSpc>
                <a:spcPts val="3705"/>
              </a:lnSpc>
              <a:buFont typeface="Arial"/>
              <a:buChar char="⚬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Digital signals</a:t>
            </a:r>
          </a:p>
          <a:p>
            <a:pPr marL="1142859" lvl="2" indent="-380953" algn="l">
              <a:lnSpc>
                <a:spcPts val="3705"/>
              </a:lnSpc>
              <a:buFont typeface="Arial"/>
              <a:buChar char="⚬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Supported by </a:t>
            </a:r>
            <a:r>
              <a:rPr lang="en-US" sz="2646" dirty="0" err="1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Keypad.h</a:t>
            </a: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 library</a:t>
            </a:r>
          </a:p>
          <a:p>
            <a:pPr marL="571429" lvl="1" indent="-285715" algn="l">
              <a:lnSpc>
                <a:spcPts val="3705"/>
              </a:lnSpc>
              <a:buFont typeface="Arial"/>
              <a:buChar char="•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🔌 Power Supply:</a:t>
            </a:r>
          </a:p>
          <a:p>
            <a:pPr marL="1142859" lvl="2" indent="-380953" algn="l">
              <a:lnSpc>
                <a:spcPts val="3705"/>
              </a:lnSpc>
              <a:buFont typeface="Arial"/>
              <a:buChar char="⚬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Operates at 5V</a:t>
            </a:r>
          </a:p>
          <a:p>
            <a:pPr marL="1142859" lvl="2" indent="-380953" algn="l">
              <a:lnSpc>
                <a:spcPts val="3705"/>
              </a:lnSpc>
              <a:buFont typeface="Arial"/>
              <a:buChar char="⚬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No extra components required</a:t>
            </a:r>
          </a:p>
          <a:p>
            <a:pPr marL="571429" lvl="1" indent="-285715" algn="l">
              <a:lnSpc>
                <a:spcPts val="3705"/>
              </a:lnSpc>
              <a:buFont typeface="Arial"/>
              <a:buChar char="•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🧑‍💻 Programming:</a:t>
            </a:r>
          </a:p>
          <a:p>
            <a:pPr marL="1142859" lvl="2" indent="-380953" algn="l">
              <a:lnSpc>
                <a:spcPts val="3705"/>
              </a:lnSpc>
              <a:buFont typeface="Arial"/>
              <a:buChar char="⚬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Compatible with Arduino IDE</a:t>
            </a:r>
          </a:p>
          <a:p>
            <a:pPr marL="1142859" lvl="2" indent="-380953" algn="l">
              <a:lnSpc>
                <a:spcPts val="3705"/>
              </a:lnSpc>
              <a:buFont typeface="Arial"/>
              <a:buChar char="⚬"/>
            </a:pPr>
            <a:r>
              <a:rPr lang="en-US" sz="26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Easy to use in smart lock systems</a:t>
            </a:r>
          </a:p>
          <a:p>
            <a:pPr algn="l">
              <a:lnSpc>
                <a:spcPts val="3705"/>
              </a:lnSpc>
            </a:pPr>
            <a:endParaRPr lang="en-US" sz="2646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algn="l">
              <a:lnSpc>
                <a:spcPts val="3705"/>
              </a:lnSpc>
              <a:spcBef>
                <a:spcPct val="0"/>
              </a:spcBef>
            </a:pPr>
            <a:endParaRPr lang="en-US" sz="2646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29394" y="1431600"/>
            <a:ext cx="8089172" cy="1568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0"/>
              </a:lnSpc>
              <a:spcBef>
                <a:spcPct val="0"/>
              </a:spcBef>
            </a:pPr>
            <a:r>
              <a:rPr lang="en-US" sz="4314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COMPONENTS AND PERIPHERAL DEVICES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902657" y="2942504"/>
            <a:ext cx="10385343" cy="660343"/>
            <a:chOff x="0" y="0"/>
            <a:chExt cx="13847124" cy="880457"/>
          </a:xfrm>
        </p:grpSpPr>
        <p:sp>
          <p:nvSpPr>
            <p:cNvPr id="10" name="Freeform 10"/>
            <p:cNvSpPr/>
            <p:nvPr/>
          </p:nvSpPr>
          <p:spPr>
            <a:xfrm>
              <a:off x="0" y="116978"/>
              <a:ext cx="821212" cy="650997"/>
            </a:xfrm>
            <a:custGeom>
              <a:avLst/>
              <a:gdLst/>
              <a:ahLst/>
              <a:cxnLst/>
              <a:rect l="l" t="t" r="r" b="b"/>
              <a:pathLst>
                <a:path w="821212" h="650997">
                  <a:moveTo>
                    <a:pt x="0" y="0"/>
                  </a:moveTo>
                  <a:lnTo>
                    <a:pt x="821212" y="0"/>
                  </a:lnTo>
                  <a:lnTo>
                    <a:pt x="821212" y="650997"/>
                  </a:lnTo>
                  <a:lnTo>
                    <a:pt x="0" y="6509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271950" y="-85725"/>
              <a:ext cx="12575174" cy="966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128"/>
                </a:lnSpc>
                <a:spcBef>
                  <a:spcPct val="0"/>
                </a:spcBef>
              </a:pPr>
              <a:r>
                <a:rPr lang="en-US" sz="4377" u="none" strike="noStrike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KEYPAD 4X4 MATRIX – 16-BUTTON 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759630" y="4671989"/>
            <a:ext cx="6313198" cy="4293461"/>
          </a:xfrm>
          <a:prstGeom prst="roundRect">
            <a:avLst>
              <a:gd name="adj" fmla="val 9568"/>
            </a:avLst>
          </a:prstGeom>
          <a:blipFill>
            <a:blip r:embed="rId5"/>
            <a:stretch>
              <a:fillRect l="-4406" r="-440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49D60087-1E56-BA81-FBA0-617AF25AE0CF}"/>
              </a:ext>
            </a:extLst>
          </p:cNvPr>
          <p:cNvSpPr/>
          <p:nvPr/>
        </p:nvSpPr>
        <p:spPr>
          <a:xfrm>
            <a:off x="506928" y="392723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4237" y="1"/>
            <a:ext cx="5467385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429394" y="1431600"/>
            <a:ext cx="8089172" cy="1568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0"/>
              </a:lnSpc>
              <a:spcBef>
                <a:spcPct val="0"/>
              </a:spcBef>
            </a:pPr>
            <a:r>
              <a:rPr lang="en-US" sz="4314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COMPONENTS AND PERIPHERAL DEVICES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34593" y="3238500"/>
            <a:ext cx="10615708" cy="7145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7"/>
              </a:lnSpc>
            </a:pPr>
            <a:endParaRPr dirty="0"/>
          </a:p>
          <a:p>
            <a:pPr marL="548545" lvl="1" indent="-274273" algn="l">
              <a:lnSpc>
                <a:spcPts val="3557"/>
              </a:lnSpc>
              <a:buFont typeface="Arial"/>
              <a:buChar char="•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📏 Measurement Range: 2–400 cm, accuracy ±3 mm</a:t>
            </a:r>
          </a:p>
          <a:p>
            <a:pPr marL="548545" lvl="1" indent="-274273" algn="l">
              <a:lnSpc>
                <a:spcPts val="3557"/>
              </a:lnSpc>
              <a:buFont typeface="Arial"/>
              <a:buChar char="•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⚙️ Digital I/O:</a:t>
            </a:r>
          </a:p>
          <a:p>
            <a:pPr marL="1097090" lvl="2" indent="-365697" algn="l">
              <a:lnSpc>
                <a:spcPts val="3557"/>
              </a:lnSpc>
              <a:buFont typeface="Arial"/>
              <a:buChar char="⚬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Trig: Output signal (send ultrasonic pulse)</a:t>
            </a:r>
          </a:p>
          <a:p>
            <a:pPr marL="1097090" lvl="2" indent="-365697" algn="l">
              <a:lnSpc>
                <a:spcPts val="3557"/>
              </a:lnSpc>
              <a:buFont typeface="Arial"/>
              <a:buChar char="⚬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Echo: Input signal (receive reflected pulse)</a:t>
            </a:r>
          </a:p>
          <a:p>
            <a:pPr marL="548545" lvl="1" indent="-274273" algn="l">
              <a:lnSpc>
                <a:spcPts val="3557"/>
              </a:lnSpc>
              <a:buFont typeface="Arial"/>
              <a:buChar char="•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🔁 Communication:</a:t>
            </a:r>
          </a:p>
          <a:p>
            <a:pPr marL="1097090" lvl="2" indent="-365697" algn="l">
              <a:lnSpc>
                <a:spcPts val="3557"/>
              </a:lnSpc>
              <a:buFont typeface="Arial"/>
              <a:buChar char="⚬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Digital signal interface</a:t>
            </a:r>
          </a:p>
          <a:p>
            <a:pPr marL="1097090" lvl="2" indent="-365697" algn="l">
              <a:lnSpc>
                <a:spcPts val="3557"/>
              </a:lnSpc>
              <a:buFont typeface="Arial"/>
              <a:buChar char="⚬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Controlled via </a:t>
            </a:r>
            <a:r>
              <a:rPr lang="en-US" sz="2540" dirty="0" err="1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digitalWrite</a:t>
            </a: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() (Trig) &amp; </a:t>
            </a:r>
            <a:r>
              <a:rPr lang="en-US" sz="2540" dirty="0" err="1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pulseIn</a:t>
            </a: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() (Echo)</a:t>
            </a:r>
          </a:p>
          <a:p>
            <a:pPr marL="548545" lvl="1" indent="-274273" algn="l">
              <a:lnSpc>
                <a:spcPts val="3557"/>
              </a:lnSpc>
              <a:buFont typeface="Arial"/>
              <a:buChar char="•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🔌 Power Supply:</a:t>
            </a:r>
          </a:p>
          <a:p>
            <a:pPr marL="1097090" lvl="2" indent="-365697" algn="l">
              <a:lnSpc>
                <a:spcPts val="3557"/>
              </a:lnSpc>
              <a:buFont typeface="Arial"/>
              <a:buChar char="⚬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VCC: 5V DC</a:t>
            </a:r>
          </a:p>
          <a:p>
            <a:pPr marL="1097090" lvl="2" indent="-365697" algn="l">
              <a:lnSpc>
                <a:spcPts val="3557"/>
              </a:lnSpc>
              <a:buFont typeface="Arial"/>
              <a:buChar char="⚬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GND: Ground</a:t>
            </a:r>
          </a:p>
          <a:p>
            <a:pPr marL="548545" lvl="1" indent="-274273" algn="l">
              <a:lnSpc>
                <a:spcPts val="3557"/>
              </a:lnSpc>
              <a:buFont typeface="Arial"/>
              <a:buChar char="•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🧑‍💻 Programming:</a:t>
            </a:r>
          </a:p>
          <a:p>
            <a:pPr marL="1097090" lvl="2" indent="-365697" algn="l">
              <a:lnSpc>
                <a:spcPts val="3557"/>
              </a:lnSpc>
              <a:buFont typeface="Arial"/>
              <a:buChar char="⚬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Works with Arduino IDE</a:t>
            </a:r>
          </a:p>
          <a:p>
            <a:pPr marL="1097090" lvl="2" indent="-365697" algn="l">
              <a:lnSpc>
                <a:spcPts val="3557"/>
              </a:lnSpc>
              <a:buFont typeface="Arial"/>
              <a:buChar char="⚬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No special library required</a:t>
            </a:r>
          </a:p>
          <a:p>
            <a:pPr marL="1097090" lvl="2" indent="-365697" algn="l">
              <a:lnSpc>
                <a:spcPts val="3557"/>
              </a:lnSpc>
              <a:buFont typeface="Arial"/>
              <a:buChar char="⚬"/>
            </a:pPr>
            <a:r>
              <a:rPr lang="en-US" sz="25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Easy integration with smart door or motion detection systems</a:t>
            </a:r>
          </a:p>
          <a:p>
            <a:pPr algn="l">
              <a:lnSpc>
                <a:spcPts val="3557"/>
              </a:lnSpc>
              <a:spcBef>
                <a:spcPct val="0"/>
              </a:spcBef>
            </a:pPr>
            <a:endParaRPr lang="en-US" sz="2540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506928" y="2989003"/>
            <a:ext cx="13131155" cy="554297"/>
            <a:chOff x="0" y="0"/>
            <a:chExt cx="17508206" cy="739063"/>
          </a:xfrm>
        </p:grpSpPr>
        <p:sp>
          <p:nvSpPr>
            <p:cNvPr id="10" name="Freeform 10"/>
            <p:cNvSpPr/>
            <p:nvPr/>
          </p:nvSpPr>
          <p:spPr>
            <a:xfrm>
              <a:off x="0" y="44033"/>
              <a:ext cx="821212" cy="650997"/>
            </a:xfrm>
            <a:custGeom>
              <a:avLst/>
              <a:gdLst/>
              <a:ahLst/>
              <a:cxnLst/>
              <a:rect l="l" t="t" r="r" b="b"/>
              <a:pathLst>
                <a:path w="821212" h="650997">
                  <a:moveTo>
                    <a:pt x="0" y="0"/>
                  </a:moveTo>
                  <a:lnTo>
                    <a:pt x="821212" y="0"/>
                  </a:lnTo>
                  <a:lnTo>
                    <a:pt x="821212" y="650997"/>
                  </a:lnTo>
                  <a:lnTo>
                    <a:pt x="0" y="6509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134790" y="-76200"/>
              <a:ext cx="16373417" cy="8152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148"/>
                </a:lnSpc>
                <a:spcBef>
                  <a:spcPct val="0"/>
                </a:spcBef>
              </a:pPr>
              <a:r>
                <a:rPr lang="en-US" sz="3677" u="none" strike="noStrike" dirty="0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HC-SR04 – ULTRASONIC DISTANCE SENSO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11450301" y="3998341"/>
            <a:ext cx="5636064" cy="5610159"/>
          </a:xfrm>
          <a:prstGeom prst="roundRect">
            <a:avLst>
              <a:gd name="adj" fmla="val 5801"/>
            </a:avLst>
          </a:prstGeom>
          <a:blipFill>
            <a:blip r:embed="rId5"/>
            <a:stretch>
              <a:fillRect l="-4053" t="-8606" r="-405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9721FAD8-8845-28D1-6B4F-4119CC1927FD}"/>
              </a:ext>
            </a:extLst>
          </p:cNvPr>
          <p:cNvSpPr/>
          <p:nvPr/>
        </p:nvSpPr>
        <p:spPr>
          <a:xfrm>
            <a:off x="506928" y="392723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71785" y="1"/>
            <a:ext cx="5514934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8210612" y="4559107"/>
            <a:ext cx="10077388" cy="64774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8727" lvl="1" indent="-304363" algn="l">
              <a:lnSpc>
                <a:spcPts val="3947"/>
              </a:lnSpc>
              <a:buFont typeface="Arial"/>
              <a:buChar char="•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💳 Card Type: Supports MIFARE cards/tags</a:t>
            </a:r>
          </a:p>
          <a:p>
            <a:pPr marL="608727" lvl="1" indent="-304363" algn="l">
              <a:lnSpc>
                <a:spcPts val="3947"/>
              </a:lnSpc>
              <a:buFont typeface="Arial"/>
              <a:buChar char="•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🔁 Communication:</a:t>
            </a:r>
          </a:p>
          <a:p>
            <a:pPr marL="1217453" lvl="2" indent="-405818" algn="l">
              <a:lnSpc>
                <a:spcPts val="3947"/>
              </a:lnSpc>
              <a:buFont typeface="Arial"/>
              <a:buChar char="⚬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SPI: SDA, SCK, MOSI, MISO</a:t>
            </a:r>
          </a:p>
          <a:p>
            <a:pPr marL="1217453" lvl="2" indent="-405818" algn="l">
              <a:lnSpc>
                <a:spcPts val="3947"/>
              </a:lnSpc>
              <a:buFont typeface="Arial"/>
              <a:buChar char="⚬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Uses MFRC522.h library</a:t>
            </a:r>
          </a:p>
          <a:p>
            <a:pPr marL="608727" lvl="1" indent="-304363" algn="l">
              <a:lnSpc>
                <a:spcPts val="3947"/>
              </a:lnSpc>
              <a:buFont typeface="Arial"/>
              <a:buChar char="•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⚙️ Pins:</a:t>
            </a:r>
          </a:p>
          <a:p>
            <a:pPr marL="1217453" lvl="2" indent="-405818" algn="l">
              <a:lnSpc>
                <a:spcPts val="3947"/>
              </a:lnSpc>
              <a:buFont typeface="Arial"/>
              <a:buChar char="⚬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7 pins: SDA, SCK, MOSI, MISO, RST, VCC (3.3V), GND</a:t>
            </a:r>
          </a:p>
          <a:p>
            <a:pPr marL="608727" lvl="1" indent="-304363" algn="l">
              <a:lnSpc>
                <a:spcPts val="3947"/>
              </a:lnSpc>
              <a:buFont typeface="Arial"/>
              <a:buChar char="•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🔌 Power Supply:</a:t>
            </a:r>
          </a:p>
          <a:p>
            <a:pPr marL="1217453" lvl="2" indent="-405818" algn="l">
              <a:lnSpc>
                <a:spcPts val="3947"/>
              </a:lnSpc>
              <a:buFont typeface="Arial"/>
              <a:buChar char="⚬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3.3V only (⚠️ avoid 5V)</a:t>
            </a:r>
          </a:p>
          <a:p>
            <a:pPr marL="608727" lvl="1" indent="-304363" algn="l">
              <a:lnSpc>
                <a:spcPts val="3947"/>
              </a:lnSpc>
              <a:buFont typeface="Arial"/>
              <a:buChar char="•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🧑‍💻 Programming:</a:t>
            </a:r>
          </a:p>
          <a:p>
            <a:pPr marL="1217453" lvl="2" indent="-405818" algn="l">
              <a:lnSpc>
                <a:spcPts val="3947"/>
              </a:lnSpc>
              <a:buFont typeface="Arial"/>
              <a:buChar char="⚬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Simple UID reading with Arduino IDE</a:t>
            </a:r>
          </a:p>
          <a:p>
            <a:pPr marL="1217453" lvl="2" indent="-405818" algn="l">
              <a:lnSpc>
                <a:spcPts val="3947"/>
              </a:lnSpc>
              <a:buFont typeface="Arial"/>
              <a:buChar char="⚬"/>
            </a:pPr>
            <a:r>
              <a:rPr lang="en-US" sz="281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Commonly used for RFID-based door access</a:t>
            </a:r>
          </a:p>
          <a:p>
            <a:pPr algn="l">
              <a:lnSpc>
                <a:spcPts val="3947"/>
              </a:lnSpc>
            </a:pPr>
            <a:endParaRPr lang="en-US" sz="281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algn="l">
              <a:lnSpc>
                <a:spcPts val="3947"/>
              </a:lnSpc>
              <a:spcBef>
                <a:spcPct val="0"/>
              </a:spcBef>
            </a:pPr>
            <a:endParaRPr lang="en-US" sz="281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29394" y="1431600"/>
            <a:ext cx="8089172" cy="1568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0"/>
              </a:lnSpc>
              <a:spcBef>
                <a:spcPct val="0"/>
              </a:spcBef>
            </a:pPr>
            <a:r>
              <a:rPr lang="en-US" sz="4314" b="1" dirty="0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COMPONENTS AND PERIPHERAL DEVICES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902657" y="2935360"/>
            <a:ext cx="10385344" cy="1496162"/>
            <a:chOff x="0" y="-85725"/>
            <a:chExt cx="13847125" cy="1994882"/>
          </a:xfrm>
        </p:grpSpPr>
        <p:sp>
          <p:nvSpPr>
            <p:cNvPr id="10" name="Freeform 10"/>
            <p:cNvSpPr/>
            <p:nvPr/>
          </p:nvSpPr>
          <p:spPr>
            <a:xfrm>
              <a:off x="0" y="49355"/>
              <a:ext cx="821212" cy="650997"/>
            </a:xfrm>
            <a:custGeom>
              <a:avLst/>
              <a:gdLst/>
              <a:ahLst/>
              <a:cxnLst/>
              <a:rect l="l" t="t" r="r" b="b"/>
              <a:pathLst>
                <a:path w="821212" h="650997">
                  <a:moveTo>
                    <a:pt x="0" y="0"/>
                  </a:moveTo>
                  <a:lnTo>
                    <a:pt x="821212" y="0"/>
                  </a:lnTo>
                  <a:lnTo>
                    <a:pt x="821212" y="650997"/>
                  </a:lnTo>
                  <a:lnTo>
                    <a:pt x="0" y="6509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25064" y="-85725"/>
              <a:ext cx="12822061" cy="199488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6128"/>
                </a:lnSpc>
                <a:spcBef>
                  <a:spcPct val="0"/>
                </a:spcBef>
              </a:pPr>
              <a:r>
                <a:rPr lang="en-US" sz="4377" u="none" strike="noStrike" dirty="0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RC522 – 13.56 MHZ CONTACTLESS</a:t>
              </a:r>
            </a:p>
            <a:p>
              <a:pPr marL="0" lvl="0" indent="0" algn="l">
                <a:lnSpc>
                  <a:spcPts val="6128"/>
                </a:lnSpc>
                <a:spcBef>
                  <a:spcPct val="0"/>
                </a:spcBef>
              </a:pPr>
              <a:r>
                <a:rPr lang="en-US" sz="4377" u="none" strike="noStrike" dirty="0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 CARD READER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1405785" y="3743367"/>
            <a:ext cx="5514933" cy="5514933"/>
          </a:xfrm>
          <a:prstGeom prst="roundRect">
            <a:avLst>
              <a:gd name="adj" fmla="val 5890"/>
            </a:avLst>
          </a:prstGeom>
          <a:blipFill>
            <a:blip r:embed="rId5"/>
            <a:stretch>
              <a:fillRect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95F1B255-F369-F072-4093-9D417DEF56AF}"/>
              </a:ext>
            </a:extLst>
          </p:cNvPr>
          <p:cNvSpPr/>
          <p:nvPr/>
        </p:nvSpPr>
        <p:spPr>
          <a:xfrm>
            <a:off x="506928" y="392723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4237" y="1"/>
            <a:ext cx="5467385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506928" y="3204005"/>
            <a:ext cx="6218291" cy="660343"/>
            <a:chOff x="0" y="0"/>
            <a:chExt cx="8291055" cy="880457"/>
          </a:xfrm>
        </p:grpSpPr>
        <p:sp>
          <p:nvSpPr>
            <p:cNvPr id="10" name="Freeform 10"/>
            <p:cNvSpPr/>
            <p:nvPr/>
          </p:nvSpPr>
          <p:spPr>
            <a:xfrm>
              <a:off x="0" y="116978"/>
              <a:ext cx="821212" cy="650997"/>
            </a:xfrm>
            <a:custGeom>
              <a:avLst/>
              <a:gdLst/>
              <a:ahLst/>
              <a:cxnLst/>
              <a:rect l="l" t="t" r="r" b="b"/>
              <a:pathLst>
                <a:path w="821212" h="650997">
                  <a:moveTo>
                    <a:pt x="0" y="0"/>
                  </a:moveTo>
                  <a:lnTo>
                    <a:pt x="821212" y="0"/>
                  </a:lnTo>
                  <a:lnTo>
                    <a:pt x="821212" y="650997"/>
                  </a:lnTo>
                  <a:lnTo>
                    <a:pt x="0" y="6509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271950" y="-85725"/>
              <a:ext cx="7019105" cy="9661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128"/>
                </a:lnSpc>
                <a:spcBef>
                  <a:spcPct val="0"/>
                </a:spcBef>
              </a:pPr>
              <a:r>
                <a:rPr lang="en-US" sz="4377" u="none" strike="noStrike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CHANNEL RELAY </a:t>
              </a:r>
            </a:p>
          </p:txBody>
        </p:sp>
      </p:grpSp>
      <p:sp>
        <p:nvSpPr>
          <p:cNvPr id="12" name="Freeform 12"/>
          <p:cNvSpPr/>
          <p:nvPr/>
        </p:nvSpPr>
        <p:spPr>
          <a:xfrm rot="-5400000">
            <a:off x="12980347" y="3549054"/>
            <a:ext cx="3475104" cy="6177963"/>
          </a:xfrm>
          <a:prstGeom prst="roundRect">
            <a:avLst>
              <a:gd name="adj" fmla="val 8773"/>
            </a:avLst>
          </a:prstGeom>
          <a:blipFill>
            <a:blip r:embed="rId5"/>
            <a:stretch>
              <a:fillRect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429394" y="1431600"/>
            <a:ext cx="8089172" cy="1568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0"/>
              </a:lnSpc>
              <a:spcBef>
                <a:spcPct val="0"/>
              </a:spcBef>
            </a:pPr>
            <a:r>
              <a:rPr lang="en-US" sz="4314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COMPONENTS AND PERIPHERAL DEVICES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29394" y="4259306"/>
            <a:ext cx="5372437" cy="4998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8140" lvl="1" indent="-344070" algn="l">
              <a:lnSpc>
                <a:spcPts val="4462"/>
              </a:lnSpc>
              <a:buFont typeface="Arial"/>
              <a:buChar char="•"/>
            </a:pPr>
            <a:r>
              <a:rPr lang="en-US" sz="318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⚙️ Control Pins:</a:t>
            </a:r>
          </a:p>
          <a:p>
            <a:pPr marL="1376280" lvl="2" indent="-458760" algn="l">
              <a:lnSpc>
                <a:spcPts val="4462"/>
              </a:lnSpc>
              <a:buFont typeface="Arial"/>
              <a:buChar char="⚬"/>
            </a:pPr>
            <a:r>
              <a:rPr lang="en-US" sz="318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IN: Signal from Arduino</a:t>
            </a:r>
          </a:p>
          <a:p>
            <a:pPr marL="1376280" lvl="2" indent="-458760" algn="l">
              <a:lnSpc>
                <a:spcPts val="4462"/>
              </a:lnSpc>
              <a:buFont typeface="Arial"/>
              <a:buChar char="⚬"/>
            </a:pPr>
            <a:r>
              <a:rPr lang="en-US" sz="318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VCC: 5V</a:t>
            </a:r>
          </a:p>
          <a:p>
            <a:pPr marL="1376280" lvl="2" indent="-458760" algn="l">
              <a:lnSpc>
                <a:spcPts val="4462"/>
              </a:lnSpc>
              <a:buFont typeface="Arial"/>
              <a:buChar char="⚬"/>
            </a:pPr>
            <a:r>
              <a:rPr lang="en-US" sz="318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GND: Ground</a:t>
            </a:r>
          </a:p>
          <a:p>
            <a:pPr algn="l">
              <a:lnSpc>
                <a:spcPts val="4462"/>
              </a:lnSpc>
            </a:pPr>
            <a:endParaRPr lang="en-US" sz="3187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688140" lvl="1" indent="-344070" algn="l">
              <a:lnSpc>
                <a:spcPts val="4462"/>
              </a:lnSpc>
              <a:buFont typeface="Arial"/>
              <a:buChar char="•"/>
            </a:pPr>
            <a:r>
              <a:rPr lang="en-US" sz="318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🔁 Output Terminals:</a:t>
            </a:r>
          </a:p>
          <a:p>
            <a:pPr marL="1376280" lvl="2" indent="-458760" algn="l">
              <a:lnSpc>
                <a:spcPts val="4462"/>
              </a:lnSpc>
              <a:buFont typeface="Arial"/>
              <a:buChar char="⚬"/>
            </a:pPr>
            <a:r>
              <a:rPr lang="en-US" sz="318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COM (Common)</a:t>
            </a:r>
          </a:p>
          <a:p>
            <a:pPr marL="1376280" lvl="2" indent="-458760" algn="l">
              <a:lnSpc>
                <a:spcPts val="4462"/>
              </a:lnSpc>
              <a:buFont typeface="Arial"/>
              <a:buChar char="⚬"/>
            </a:pPr>
            <a:r>
              <a:rPr lang="en-US" sz="318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NO (Normally Open)</a:t>
            </a:r>
          </a:p>
          <a:p>
            <a:pPr marL="1376280" lvl="2" indent="-458760" algn="l">
              <a:lnSpc>
                <a:spcPts val="4462"/>
              </a:lnSpc>
              <a:buFont typeface="Arial"/>
              <a:buChar char="⚬"/>
            </a:pPr>
            <a:r>
              <a:rPr lang="en-US" sz="318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NC (Normally Closed)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820881" y="4274813"/>
            <a:ext cx="6404844" cy="566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0987" lvl="1" indent="-350493" algn="l">
              <a:lnSpc>
                <a:spcPts val="4545"/>
              </a:lnSpc>
              <a:buFont typeface="Arial"/>
              <a:buChar char="•"/>
            </a:pPr>
            <a:r>
              <a:rPr lang="en-US" sz="32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🧑‍💻 Programming:</a:t>
            </a:r>
          </a:p>
          <a:p>
            <a:pPr marL="1401973" lvl="2" indent="-467324" algn="l">
              <a:lnSpc>
                <a:spcPts val="4545"/>
              </a:lnSpc>
              <a:buFont typeface="Arial"/>
              <a:buChar char="⚬"/>
            </a:pPr>
            <a:r>
              <a:rPr lang="en-US" sz="32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Controlled with </a:t>
            </a:r>
            <a:r>
              <a:rPr lang="en-US" sz="3246" dirty="0" err="1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digitalWrite</a:t>
            </a:r>
            <a:r>
              <a:rPr lang="en-US" sz="32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()</a:t>
            </a:r>
          </a:p>
          <a:p>
            <a:pPr marL="1401973" lvl="2" indent="-467324" algn="l">
              <a:lnSpc>
                <a:spcPts val="4545"/>
              </a:lnSpc>
              <a:buFont typeface="Arial"/>
              <a:buChar char="⚬"/>
            </a:pPr>
            <a:r>
              <a:rPr lang="en-US" sz="32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No library needed</a:t>
            </a:r>
          </a:p>
          <a:p>
            <a:pPr algn="l">
              <a:lnSpc>
                <a:spcPts val="4545"/>
              </a:lnSpc>
            </a:pPr>
            <a:endParaRPr lang="en-US" sz="3246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700987" lvl="1" indent="-350493" algn="l">
              <a:lnSpc>
                <a:spcPts val="4545"/>
              </a:lnSpc>
              <a:buFont typeface="Arial"/>
              <a:buChar char="•"/>
            </a:pPr>
            <a:r>
              <a:rPr lang="en-US" sz="32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⚡ Usage:</a:t>
            </a:r>
          </a:p>
          <a:p>
            <a:pPr marL="1401973" lvl="2" indent="-467324" algn="l">
              <a:lnSpc>
                <a:spcPts val="4545"/>
              </a:lnSpc>
              <a:buFont typeface="Arial"/>
              <a:buChar char="⚬"/>
            </a:pPr>
            <a:r>
              <a:rPr lang="en-US" sz="32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Switches 12V power to magnetic lock</a:t>
            </a:r>
          </a:p>
          <a:p>
            <a:pPr marL="1401973" lvl="2" indent="-467324" algn="l">
              <a:lnSpc>
                <a:spcPts val="4545"/>
              </a:lnSpc>
              <a:buFont typeface="Arial"/>
              <a:buChar char="⚬"/>
            </a:pPr>
            <a:r>
              <a:rPr lang="en-US" sz="324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Opto-isolated for protection</a:t>
            </a:r>
          </a:p>
          <a:p>
            <a:pPr algn="l">
              <a:lnSpc>
                <a:spcPts val="4545"/>
              </a:lnSpc>
            </a:pPr>
            <a:endParaRPr lang="en-US" sz="3246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6BB9C52D-CB7C-7691-1C0A-CC774C55574B}"/>
              </a:ext>
            </a:extLst>
          </p:cNvPr>
          <p:cNvSpPr/>
          <p:nvPr/>
        </p:nvSpPr>
        <p:spPr>
          <a:xfrm>
            <a:off x="506928" y="392723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1"/>
            <a:ext cx="5443150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7915241" y="2851604"/>
            <a:ext cx="10743091" cy="561976"/>
            <a:chOff x="0" y="0"/>
            <a:chExt cx="14324121" cy="749301"/>
          </a:xfrm>
        </p:grpSpPr>
        <p:sp>
          <p:nvSpPr>
            <p:cNvPr id="7" name="Freeform 7"/>
            <p:cNvSpPr/>
            <p:nvPr/>
          </p:nvSpPr>
          <p:spPr>
            <a:xfrm>
              <a:off x="0" y="49152"/>
              <a:ext cx="821212" cy="650997"/>
            </a:xfrm>
            <a:custGeom>
              <a:avLst/>
              <a:gdLst/>
              <a:ahLst/>
              <a:cxnLst/>
              <a:rect l="l" t="t" r="r" b="b"/>
              <a:pathLst>
                <a:path w="821212" h="650997">
                  <a:moveTo>
                    <a:pt x="0" y="0"/>
                  </a:moveTo>
                  <a:lnTo>
                    <a:pt x="821212" y="0"/>
                  </a:lnTo>
                  <a:lnTo>
                    <a:pt x="821212" y="650997"/>
                  </a:lnTo>
                  <a:lnTo>
                    <a:pt x="0" y="6509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63147" y="-85725"/>
              <a:ext cx="13260974" cy="8350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49"/>
                </a:lnSpc>
                <a:spcBef>
                  <a:spcPct val="0"/>
                </a:spcBef>
              </a:pPr>
              <a:r>
                <a:rPr lang="en-US" sz="3749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MAGNETIC LOCK 12V 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884681" y="3999994"/>
            <a:ext cx="7030559" cy="5608506"/>
          </a:xfrm>
          <a:prstGeom prst="roundRect">
            <a:avLst>
              <a:gd name="adj" fmla="val 7972"/>
            </a:avLst>
          </a:prstGeom>
          <a:blipFill>
            <a:blip r:embed="rId5"/>
            <a:stretch>
              <a:fillRect t="-917" b="-917"/>
            </a:stretch>
          </a:blipFill>
          <a:ln cap="rnd">
            <a:noFill/>
            <a:prstDash val="solid"/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8161473" y="3375479"/>
            <a:ext cx="10911440" cy="717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3189" lvl="1" indent="-261594" algn="l">
              <a:lnSpc>
                <a:spcPts val="3392"/>
              </a:lnSpc>
              <a:buFont typeface="Arial"/>
              <a:buChar char="•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⚡ Operating Principle: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Powered (12V DC): Electromagnet holds metal plate → door locked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Unpowered: Lock releases → door opens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Fail-safe: Always locked when powered, auto-unlocks on power loss</a:t>
            </a:r>
          </a:p>
          <a:p>
            <a:pPr marL="523189" lvl="1" indent="-261594" algn="l">
              <a:lnSpc>
                <a:spcPts val="3392"/>
              </a:lnSpc>
              <a:buFont typeface="Arial"/>
              <a:buChar char="•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🔌 Power Supply: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Requires 12V DC, current draw 0.5–1A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Needs separate power supply (not powered by Arduino directly)</a:t>
            </a:r>
          </a:p>
          <a:p>
            <a:pPr marL="523189" lvl="1" indent="-261594" algn="l">
              <a:lnSpc>
                <a:spcPts val="3392"/>
              </a:lnSpc>
              <a:buFont typeface="Arial"/>
              <a:buChar char="•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⚙️ Control Method: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Controlled via Relay Module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Arduino switches relay to cut or restore 12V power</a:t>
            </a:r>
          </a:p>
          <a:p>
            <a:pPr marL="523189" lvl="1" indent="-261594" algn="l">
              <a:lnSpc>
                <a:spcPts val="3392"/>
              </a:lnSpc>
              <a:buFont typeface="Arial"/>
              <a:buChar char="•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🧑‍💻 Integration: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Used in smart door systems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Unlocks after successful RFID scan or correct keypad input</a:t>
            </a:r>
          </a:p>
          <a:p>
            <a:pPr marL="523189" lvl="1" indent="-261594" algn="l">
              <a:lnSpc>
                <a:spcPts val="3392"/>
              </a:lnSpc>
              <a:buFont typeface="Arial"/>
              <a:buChar char="•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🛡️ Safety Note: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Suitable for fire safety systems – unlocks on power failure</a:t>
            </a:r>
          </a:p>
          <a:p>
            <a:pPr marL="1046378" lvl="2" indent="-348793" algn="l">
              <a:lnSpc>
                <a:spcPts val="3392"/>
              </a:lnSpc>
              <a:buFont typeface="Arial"/>
              <a:buChar char="⚬"/>
            </a:pPr>
            <a:r>
              <a:rPr lang="en-US" sz="242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Ensure proper heat dissipation and stable power source</a:t>
            </a:r>
          </a:p>
          <a:p>
            <a:pPr algn="l">
              <a:lnSpc>
                <a:spcPts val="3392"/>
              </a:lnSpc>
              <a:spcBef>
                <a:spcPct val="0"/>
              </a:spcBef>
            </a:pPr>
            <a:endParaRPr lang="en-US" sz="2423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29394" y="1431600"/>
            <a:ext cx="8089172" cy="1563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0"/>
              </a:lnSpc>
              <a:spcBef>
                <a:spcPct val="0"/>
              </a:spcBef>
            </a:pPr>
            <a:r>
              <a:rPr lang="en-US" sz="4314" b="1" dirty="0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COMPONENTS AND PERIPHERAL DEVICES</a:t>
            </a:r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7C0B4720-F225-A23F-4AAA-6E46AEA496BA}"/>
              </a:ext>
            </a:extLst>
          </p:cNvPr>
          <p:cNvSpPr/>
          <p:nvPr/>
        </p:nvSpPr>
        <p:spPr>
          <a:xfrm>
            <a:off x="506928" y="392723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1"/>
            <a:ext cx="5443150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99991" y="3087540"/>
            <a:ext cx="10743091" cy="561976"/>
            <a:chOff x="0" y="0"/>
            <a:chExt cx="14324121" cy="749301"/>
          </a:xfrm>
        </p:grpSpPr>
        <p:sp>
          <p:nvSpPr>
            <p:cNvPr id="7" name="Freeform 7"/>
            <p:cNvSpPr/>
            <p:nvPr/>
          </p:nvSpPr>
          <p:spPr>
            <a:xfrm>
              <a:off x="0" y="49152"/>
              <a:ext cx="821212" cy="650997"/>
            </a:xfrm>
            <a:custGeom>
              <a:avLst/>
              <a:gdLst/>
              <a:ahLst/>
              <a:cxnLst/>
              <a:rect l="l" t="t" r="r" b="b"/>
              <a:pathLst>
                <a:path w="821212" h="650997">
                  <a:moveTo>
                    <a:pt x="0" y="0"/>
                  </a:moveTo>
                  <a:lnTo>
                    <a:pt x="821212" y="0"/>
                  </a:lnTo>
                  <a:lnTo>
                    <a:pt x="821212" y="650997"/>
                  </a:lnTo>
                  <a:lnTo>
                    <a:pt x="0" y="6509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63147" y="-85725"/>
              <a:ext cx="13260974" cy="8350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49"/>
                </a:lnSpc>
                <a:spcBef>
                  <a:spcPct val="0"/>
                </a:spcBef>
              </a:pPr>
              <a:r>
                <a:rPr lang="en-US" sz="3749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CIRCUIT DIAGRAM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99991" y="3896290"/>
            <a:ext cx="10228299" cy="5757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1391" lvl="1" indent="-275695" algn="l">
              <a:lnSpc>
                <a:spcPts val="3575"/>
              </a:lnSpc>
              <a:buFont typeface="Arial"/>
              <a:buChar char="•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🔧 Controller</a:t>
            </a:r>
          </a:p>
          <a:p>
            <a:pPr marL="1102782" lvl="2" indent="-367594" algn="l">
              <a:lnSpc>
                <a:spcPts val="3575"/>
              </a:lnSpc>
              <a:buFont typeface="Arial"/>
              <a:buChar char="⚬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Arduino Uno serves as the central controller, managing all system operations in the smart door lock.</a:t>
            </a:r>
          </a:p>
          <a:p>
            <a:pPr marL="551391" lvl="1" indent="-275695" algn="l">
              <a:lnSpc>
                <a:spcPts val="3575"/>
              </a:lnSpc>
              <a:buFont typeface="Arial"/>
              <a:buChar char="•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🔐 Authentication Methods</a:t>
            </a:r>
          </a:p>
          <a:p>
            <a:pPr marL="1102782" lvl="2" indent="-367594" algn="l">
              <a:lnSpc>
                <a:spcPts val="3575"/>
              </a:lnSpc>
              <a:buFont typeface="Arial"/>
              <a:buChar char="⚬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4x4 Keypad: For PIN code entry.</a:t>
            </a:r>
          </a:p>
          <a:p>
            <a:pPr marL="1102782" lvl="2" indent="-367594" algn="l">
              <a:lnSpc>
                <a:spcPts val="3575"/>
              </a:lnSpc>
              <a:buFont typeface="Arial"/>
              <a:buChar char="⚬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RFID RC522: For contactless card authentication.</a:t>
            </a:r>
          </a:p>
          <a:p>
            <a:pPr marL="1102782" lvl="2" indent="-367594" algn="l">
              <a:lnSpc>
                <a:spcPts val="3575"/>
              </a:lnSpc>
              <a:buFont typeface="Arial"/>
              <a:buChar char="⚬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Bluetooth HC-05: Enables smartphone-based unlocking.</a:t>
            </a:r>
          </a:p>
          <a:p>
            <a:pPr marL="551391" lvl="1" indent="-275695" algn="l">
              <a:lnSpc>
                <a:spcPts val="3575"/>
              </a:lnSpc>
              <a:buFont typeface="Arial"/>
              <a:buChar char="•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👁️‍🗨️ Presence Detection</a:t>
            </a:r>
          </a:p>
          <a:p>
            <a:pPr marL="1102782" lvl="2" indent="-367594" algn="l">
              <a:lnSpc>
                <a:spcPts val="3575"/>
              </a:lnSpc>
              <a:buFont typeface="Arial"/>
              <a:buChar char="⚬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HC-SR04 Ultrasonic Sensor: Detects a person within close range (around 0.5 m) to activate the system only when needed.</a:t>
            </a:r>
          </a:p>
          <a:p>
            <a:pPr marL="551391" lvl="1" indent="-275695" algn="l">
              <a:lnSpc>
                <a:spcPts val="3575"/>
              </a:lnSpc>
              <a:buFont typeface="Arial"/>
              <a:buChar char="•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🔋 Power Supply</a:t>
            </a:r>
          </a:p>
          <a:p>
            <a:pPr marL="1102782" lvl="2" indent="-367594" algn="l">
              <a:lnSpc>
                <a:spcPts val="3575"/>
              </a:lnSpc>
              <a:spcBef>
                <a:spcPct val="0"/>
              </a:spcBef>
              <a:buFont typeface="Arial"/>
              <a:buChar char="⚬"/>
            </a:pPr>
            <a:r>
              <a:rPr lang="en-US" sz="2553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9V Battery with Power Module: Provides stable 5V and 3.3V output to protect all components.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29394" y="1431600"/>
            <a:ext cx="8089172" cy="1563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0"/>
              </a:lnSpc>
              <a:spcBef>
                <a:spcPct val="0"/>
              </a:spcBef>
            </a:pPr>
            <a:r>
              <a:rPr lang="en-US" sz="4314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COMPONENTS AND PERIPHERAL DEVICES</a:t>
            </a:r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712CAB24-2107-0370-8213-2A99A1175713}"/>
              </a:ext>
            </a:extLst>
          </p:cNvPr>
          <p:cNvSpPr/>
          <p:nvPr/>
        </p:nvSpPr>
        <p:spPr>
          <a:xfrm>
            <a:off x="506928" y="392723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pic>
        <p:nvPicPr>
          <p:cNvPr id="14" name="Hình ảnh 13" descr="Ảnh có chứa văn bản, biểu đồ, màn hình, Kế hoạch&#10;&#10;Nội dung do AI tạo ra có thể không chính xác.">
            <a:extLst>
              <a:ext uri="{FF2B5EF4-FFF2-40B4-BE49-F238E27FC236}">
                <a16:creationId xmlns:a16="http://schemas.microsoft.com/office/drawing/2014/main" id="{03DE18C1-9CCC-BD59-B339-FEDFC9E7633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800" y="4152690"/>
            <a:ext cx="7412326" cy="5524499"/>
          </a:xfrm>
          <a:prstGeom prst="roundRect">
            <a:avLst>
              <a:gd name="adj" fmla="val 5988"/>
            </a:avLst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1"/>
            <a:ext cx="5443150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99991" y="3087540"/>
            <a:ext cx="10743091" cy="561976"/>
            <a:chOff x="0" y="0"/>
            <a:chExt cx="14324121" cy="749301"/>
          </a:xfrm>
        </p:grpSpPr>
        <p:sp>
          <p:nvSpPr>
            <p:cNvPr id="7" name="Freeform 7"/>
            <p:cNvSpPr/>
            <p:nvPr/>
          </p:nvSpPr>
          <p:spPr>
            <a:xfrm>
              <a:off x="0" y="49152"/>
              <a:ext cx="821212" cy="650997"/>
            </a:xfrm>
            <a:custGeom>
              <a:avLst/>
              <a:gdLst/>
              <a:ahLst/>
              <a:cxnLst/>
              <a:rect l="l" t="t" r="r" b="b"/>
              <a:pathLst>
                <a:path w="821212" h="650997">
                  <a:moveTo>
                    <a:pt x="0" y="0"/>
                  </a:moveTo>
                  <a:lnTo>
                    <a:pt x="821212" y="0"/>
                  </a:lnTo>
                  <a:lnTo>
                    <a:pt x="821212" y="650997"/>
                  </a:lnTo>
                  <a:lnTo>
                    <a:pt x="0" y="6509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63147" y="-85725"/>
              <a:ext cx="13260974" cy="8350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49"/>
                </a:lnSpc>
                <a:spcBef>
                  <a:spcPct val="0"/>
                </a:spcBef>
              </a:pPr>
              <a:r>
                <a:rPr lang="en-US" sz="3749">
                  <a:solidFill>
                    <a:srgbClr val="FFFFFF"/>
                  </a:solidFill>
                  <a:latin typeface="Gruppo"/>
                  <a:ea typeface="Gruppo"/>
                  <a:cs typeface="Gruppo"/>
                  <a:sym typeface="Gruppo"/>
                </a:rPr>
                <a:t>CIRCUIT DIAGRAM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29394" y="3735240"/>
            <a:ext cx="9998896" cy="6273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🔊 User Feedback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🔔 Buzzer &amp; LEDs: Provide audio and visual feedback.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💬 16x2 I2C LCD Display: Shows real-time status such as “Access Granted” or “Wrong PIN”.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🔒 Lock Control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⚡ Relay Module: Controls an electromagnetic lock or servo motor based on authentication results.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🧩 Prototyping Layout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🛠️ Breadboard Setup: Neatly connects all modules for easy debugging and expansion.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🎨 Color-coded Wiring: Clear separation of VCC, GND, and signal lines for better organization.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🌐 Expandability</a:t>
            </a:r>
          </a:p>
          <a:p>
            <a:pPr marL="1036320" lvl="2" indent="-345440" algn="l">
              <a:lnSpc>
                <a:spcPts val="3359"/>
              </a:lnSpc>
              <a:spcBef>
                <a:spcPct val="0"/>
              </a:spcBef>
              <a:buFont typeface="Arial"/>
              <a:buChar char="⚬"/>
            </a:pPr>
            <a:r>
              <a:rPr lang="en-US" sz="240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☁️ Optional Add-ons: Supports upgrades with Wi-Fi modules (e.g., ESP8266) for cloud-based control and IoT integration.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29394" y="1431600"/>
            <a:ext cx="8089172" cy="1563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0"/>
              </a:lnSpc>
              <a:spcBef>
                <a:spcPct val="0"/>
              </a:spcBef>
            </a:pPr>
            <a:r>
              <a:rPr lang="en-US" sz="4314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COMPONENTS AND PERIPHERAL DEVICES</a:t>
            </a:r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34D00E9D-EEFB-2BFB-0DAD-03B15E9015F7}"/>
              </a:ext>
            </a:extLst>
          </p:cNvPr>
          <p:cNvSpPr/>
          <p:nvPr/>
        </p:nvSpPr>
        <p:spPr>
          <a:xfrm>
            <a:off x="506928" y="392723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pic>
        <p:nvPicPr>
          <p:cNvPr id="5" name="Hình ảnh 4" descr="Ảnh có chứa văn bản, biểu đồ, màn hình, Kế hoạch&#10;&#10;Nội dung do AI tạo ra có thể không chính xác.">
            <a:extLst>
              <a:ext uri="{FF2B5EF4-FFF2-40B4-BE49-F238E27FC236}">
                <a16:creationId xmlns:a16="http://schemas.microsoft.com/office/drawing/2014/main" id="{BBB61EA0-DDF7-37FE-66BA-97CBBB9D869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800" y="4152690"/>
            <a:ext cx="7412326" cy="5524499"/>
          </a:xfrm>
          <a:prstGeom prst="roundRect">
            <a:avLst>
              <a:gd name="adj" fmla="val 5988"/>
            </a:avLst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0639" y="653300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696122" h="668277">
                <a:moveTo>
                  <a:pt x="0" y="0"/>
                </a:moveTo>
                <a:lnTo>
                  <a:pt x="696122" y="0"/>
                </a:lnTo>
                <a:lnTo>
                  <a:pt x="696122" y="668278"/>
                </a:lnTo>
                <a:lnTo>
                  <a:pt x="0" y="6682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80639" y="3321643"/>
            <a:ext cx="11021744" cy="3248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090"/>
              </a:lnSpc>
              <a:spcBef>
                <a:spcPct val="0"/>
              </a:spcBef>
            </a:pPr>
            <a:r>
              <a:rPr lang="en-US" sz="9350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SOFTWARE </a:t>
            </a:r>
            <a:r>
              <a:rPr lang="en-US" sz="9350">
                <a:solidFill>
                  <a:srgbClr val="54BA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PROGRAMMING</a:t>
            </a:r>
          </a:p>
        </p:txBody>
      </p:sp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212" r="-27077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17086365" y="9608501"/>
            <a:ext cx="1441031" cy="678499"/>
            <a:chOff x="0" y="0"/>
            <a:chExt cx="379531" cy="1786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531" cy="178699"/>
            </a:xfrm>
            <a:custGeom>
              <a:avLst/>
              <a:gdLst/>
              <a:ahLst/>
              <a:cxnLst/>
              <a:rect l="l" t="t" r="r" b="b"/>
              <a:pathLst>
                <a:path w="379531" h="178699">
                  <a:moveTo>
                    <a:pt x="0" y="0"/>
                  </a:moveTo>
                  <a:lnTo>
                    <a:pt x="379531" y="0"/>
                  </a:lnTo>
                  <a:lnTo>
                    <a:pt x="379531" y="178699"/>
                  </a:lnTo>
                  <a:lnTo>
                    <a:pt x="0" y="178699"/>
                  </a:lnTo>
                  <a:close/>
                </a:path>
              </a:pathLst>
            </a:custGeom>
            <a:gradFill rotWithShape="1">
              <a:gsLst>
                <a:gs pos="0">
                  <a:srgbClr val="396587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79531" cy="2167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2593183"/>
            <a:ext cx="14610239" cy="3099302"/>
            <a:chOff x="0" y="0"/>
            <a:chExt cx="3847964" cy="81627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47964" cy="816277"/>
            </a:xfrm>
            <a:custGeom>
              <a:avLst/>
              <a:gdLst/>
              <a:ahLst/>
              <a:cxnLst/>
              <a:rect l="l" t="t" r="r" b="b"/>
              <a:pathLst>
                <a:path w="3847964" h="816277">
                  <a:moveTo>
                    <a:pt x="0" y="0"/>
                  </a:moveTo>
                  <a:lnTo>
                    <a:pt x="3847964" y="0"/>
                  </a:lnTo>
                  <a:lnTo>
                    <a:pt x="3847964" y="816277"/>
                  </a:lnTo>
                  <a:lnTo>
                    <a:pt x="0" y="816277"/>
                  </a:lnTo>
                  <a:close/>
                </a:path>
              </a:pathLst>
            </a:custGeom>
            <a:gradFill rotWithShape="1">
              <a:gsLst>
                <a:gs pos="0">
                  <a:srgbClr val="011626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847964" cy="8543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9649831" y="3767671"/>
            <a:ext cx="4131545" cy="2751658"/>
          </a:xfrm>
          <a:custGeom>
            <a:avLst/>
            <a:gdLst/>
            <a:ahLst/>
            <a:cxnLst/>
            <a:rect l="l" t="t" r="r" b="b"/>
            <a:pathLst>
              <a:path w="4131545" h="2751658">
                <a:moveTo>
                  <a:pt x="0" y="0"/>
                </a:moveTo>
                <a:lnTo>
                  <a:pt x="4131545" y="0"/>
                </a:lnTo>
                <a:lnTo>
                  <a:pt x="4131545" y="2751658"/>
                </a:lnTo>
                <a:lnTo>
                  <a:pt x="0" y="27516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9649831" y="758131"/>
            <a:ext cx="4131545" cy="2754363"/>
          </a:xfrm>
          <a:custGeom>
            <a:avLst/>
            <a:gdLst/>
            <a:ahLst/>
            <a:cxnLst/>
            <a:rect l="l" t="t" r="r" b="b"/>
            <a:pathLst>
              <a:path w="4131545" h="2754363">
                <a:moveTo>
                  <a:pt x="0" y="0"/>
                </a:moveTo>
                <a:lnTo>
                  <a:pt x="4131545" y="0"/>
                </a:lnTo>
                <a:lnTo>
                  <a:pt x="4131545" y="2754363"/>
                </a:lnTo>
                <a:lnTo>
                  <a:pt x="0" y="27543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3991736" y="758131"/>
            <a:ext cx="4131545" cy="2754363"/>
          </a:xfrm>
          <a:custGeom>
            <a:avLst/>
            <a:gdLst/>
            <a:ahLst/>
            <a:cxnLst/>
            <a:rect l="l" t="t" r="r" b="b"/>
            <a:pathLst>
              <a:path w="4131545" h="2754363">
                <a:moveTo>
                  <a:pt x="0" y="0"/>
                </a:moveTo>
                <a:lnTo>
                  <a:pt x="4131544" y="0"/>
                </a:lnTo>
                <a:lnTo>
                  <a:pt x="4131544" y="2754363"/>
                </a:lnTo>
                <a:lnTo>
                  <a:pt x="0" y="27543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3991736" y="3767671"/>
            <a:ext cx="4131545" cy="2738364"/>
          </a:xfrm>
          <a:custGeom>
            <a:avLst/>
            <a:gdLst/>
            <a:ahLst/>
            <a:cxnLst/>
            <a:rect l="l" t="t" r="r" b="b"/>
            <a:pathLst>
              <a:path w="4131545" h="2738364">
                <a:moveTo>
                  <a:pt x="0" y="0"/>
                </a:moveTo>
                <a:lnTo>
                  <a:pt x="4131544" y="0"/>
                </a:lnTo>
                <a:lnTo>
                  <a:pt x="4131544" y="2738364"/>
                </a:lnTo>
                <a:lnTo>
                  <a:pt x="0" y="27383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344" t="-2803" r="-1344" b="-4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9649831" y="6710253"/>
            <a:ext cx="4131545" cy="2898248"/>
          </a:xfrm>
          <a:custGeom>
            <a:avLst/>
            <a:gdLst/>
            <a:ahLst/>
            <a:cxnLst/>
            <a:rect l="l" t="t" r="r" b="b"/>
            <a:pathLst>
              <a:path w="4131545" h="2898248">
                <a:moveTo>
                  <a:pt x="0" y="0"/>
                </a:moveTo>
                <a:lnTo>
                  <a:pt x="4131545" y="0"/>
                </a:lnTo>
                <a:lnTo>
                  <a:pt x="4131545" y="2898248"/>
                </a:lnTo>
                <a:lnTo>
                  <a:pt x="0" y="28982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3993293" y="6700304"/>
            <a:ext cx="4129988" cy="2845894"/>
          </a:xfrm>
          <a:custGeom>
            <a:avLst/>
            <a:gdLst/>
            <a:ahLst/>
            <a:cxnLst/>
            <a:rect l="l" t="t" r="r" b="b"/>
            <a:pathLst>
              <a:path w="4129988" h="2845894">
                <a:moveTo>
                  <a:pt x="0" y="0"/>
                </a:moveTo>
                <a:lnTo>
                  <a:pt x="4129987" y="0"/>
                </a:lnTo>
                <a:lnTo>
                  <a:pt x="4129987" y="2845894"/>
                </a:lnTo>
                <a:lnTo>
                  <a:pt x="0" y="28458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775" r="-1775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5" name="Group 15"/>
          <p:cNvGrpSpPr/>
          <p:nvPr/>
        </p:nvGrpSpPr>
        <p:grpSpPr>
          <a:xfrm>
            <a:off x="0" y="5692486"/>
            <a:ext cx="9618693" cy="4594514"/>
            <a:chOff x="0" y="0"/>
            <a:chExt cx="3847964" cy="121007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847964" cy="1210078"/>
            </a:xfrm>
            <a:custGeom>
              <a:avLst/>
              <a:gdLst/>
              <a:ahLst/>
              <a:cxnLst/>
              <a:rect l="l" t="t" r="r" b="b"/>
              <a:pathLst>
                <a:path w="3847964" h="1210078">
                  <a:moveTo>
                    <a:pt x="0" y="0"/>
                  </a:moveTo>
                  <a:lnTo>
                    <a:pt x="3847964" y="0"/>
                  </a:lnTo>
                  <a:lnTo>
                    <a:pt x="3847964" y="1210078"/>
                  </a:lnTo>
                  <a:lnTo>
                    <a:pt x="0" y="1210078"/>
                  </a:lnTo>
                  <a:close/>
                </a:path>
              </a:pathLst>
            </a:custGeom>
            <a:gradFill rotWithShape="1">
              <a:gsLst>
                <a:gs pos="0">
                  <a:srgbClr val="011626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3847964" cy="12481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418673" y="6186098"/>
            <a:ext cx="8652288" cy="3494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96"/>
              </a:lnSpc>
            </a:pPr>
            <a:r>
              <a:rPr lang="en-US" sz="4925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SE181860   Lê Phạm Hoài Bảo SE192755   Vũ Minh Quang </a:t>
            </a:r>
          </a:p>
          <a:p>
            <a:pPr>
              <a:lnSpc>
                <a:spcPts val="6896"/>
              </a:lnSpc>
              <a:spcBef>
                <a:spcPct val="0"/>
              </a:spcBef>
            </a:pPr>
            <a:r>
              <a:rPr lang="en-US" sz="4925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SE191034   Nguyễn Minh Thành</a:t>
            </a:r>
            <a:br>
              <a:rPr lang="en-US" sz="4925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</a:br>
            <a:r>
              <a:rPr lang="en-US" sz="4925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SE191044   Hoàng Bảo Thạch</a:t>
            </a:r>
          </a:p>
        </p:txBody>
      </p:sp>
      <p:sp>
        <p:nvSpPr>
          <p:cNvPr id="19" name="Freeform 19"/>
          <p:cNvSpPr/>
          <p:nvPr/>
        </p:nvSpPr>
        <p:spPr>
          <a:xfrm>
            <a:off x="1564397" y="1028700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696122" h="668277">
                <a:moveTo>
                  <a:pt x="0" y="0"/>
                </a:moveTo>
                <a:lnTo>
                  <a:pt x="696122" y="0"/>
                </a:lnTo>
                <a:lnTo>
                  <a:pt x="696122" y="668277"/>
                </a:lnTo>
                <a:lnTo>
                  <a:pt x="0" y="66827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418673" y="2761208"/>
            <a:ext cx="8725327" cy="1032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43"/>
              </a:lnSpc>
              <a:spcBef>
                <a:spcPct val="0"/>
              </a:spcBef>
            </a:pPr>
            <a:r>
              <a:rPr lang="en-US" sz="6030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SMART DOOR LOCK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18673" y="3651102"/>
            <a:ext cx="8391878" cy="1308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4"/>
              </a:lnSpc>
              <a:spcBef>
                <a:spcPct val="0"/>
              </a:spcBef>
            </a:pPr>
            <a:r>
              <a:rPr lang="en-US" sz="7317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TECHNOLOGY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18673" y="4957929"/>
            <a:ext cx="3789802" cy="659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65"/>
              </a:lnSpc>
              <a:spcBef>
                <a:spcPct val="0"/>
              </a:spcBef>
            </a:pPr>
            <a:r>
              <a:rPr lang="en-US" sz="3832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GROUP 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4725BF-DB87-D6C7-119B-8C96D5E04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5058DA5A-99A0-A545-484D-A114AB618B87}"/>
              </a:ext>
            </a:extLst>
          </p:cNvPr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A9D46D27-02F1-9152-8E94-7A1425F56F08}"/>
              </a:ext>
            </a:extLst>
          </p:cNvPr>
          <p:cNvGrpSpPr/>
          <p:nvPr/>
        </p:nvGrpSpPr>
        <p:grpSpPr>
          <a:xfrm>
            <a:off x="680639" y="623124"/>
            <a:ext cx="10684249" cy="1838127"/>
            <a:chOff x="0" y="-95249"/>
            <a:chExt cx="14245665" cy="2450836"/>
          </a:xfrm>
        </p:grpSpPr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52CB2BD9-B37A-CC9B-305A-9701D525AF90}"/>
                </a:ext>
              </a:extLst>
            </p:cNvPr>
            <p:cNvSpPr txBox="1"/>
            <p:nvPr/>
          </p:nvSpPr>
          <p:spPr>
            <a:xfrm>
              <a:off x="1349259" y="-95249"/>
              <a:ext cx="12896406" cy="24508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223"/>
                </a:lnSpc>
                <a:spcBef>
                  <a:spcPct val="0"/>
                </a:spcBef>
              </a:pPr>
              <a:r>
                <a:rPr lang="en-US" sz="5159" b="1" dirty="0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SOFTWARE PROGRAMMING</a:t>
              </a: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301CF367-D602-82B8-7346-AC9632992132}"/>
                </a:ext>
              </a:extLst>
            </p:cNvPr>
            <p:cNvSpPr/>
            <p:nvPr/>
          </p:nvSpPr>
          <p:spPr>
            <a:xfrm>
              <a:off x="0" y="0"/>
              <a:ext cx="1109814" cy="1065421"/>
            </a:xfrm>
            <a:custGeom>
              <a:avLst/>
              <a:gdLst/>
              <a:ahLst/>
              <a:cxnLst/>
              <a:rect l="l" t="t" r="r" b="b"/>
              <a:pathLst>
                <a:path w="1109814" h="1065421">
                  <a:moveTo>
                    <a:pt x="0" y="0"/>
                  </a:moveTo>
                  <a:lnTo>
                    <a:pt x="1109814" y="0"/>
                  </a:lnTo>
                  <a:lnTo>
                    <a:pt x="1109814" y="1065421"/>
                  </a:lnTo>
                  <a:lnTo>
                    <a:pt x="0" y="10654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7">
            <a:extLst>
              <a:ext uri="{FF2B5EF4-FFF2-40B4-BE49-F238E27FC236}">
                <a16:creationId xmlns:a16="http://schemas.microsoft.com/office/drawing/2014/main" id="{C35C68B3-B948-0759-8B03-6862C790DE4D}"/>
              </a:ext>
            </a:extLst>
          </p:cNvPr>
          <p:cNvSpPr txBox="1"/>
          <p:nvPr/>
        </p:nvSpPr>
        <p:spPr>
          <a:xfrm>
            <a:off x="118491" y="2654571"/>
            <a:ext cx="10387142" cy="7567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0043" lvl="1" indent="-285021" algn="l">
              <a:lnSpc>
                <a:spcPts val="3696"/>
              </a:lnSpc>
              <a:buFont typeface="Arial"/>
              <a:buChar char="•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🔧 1. Central Microcontroller: Arduino Uno R3</a:t>
            </a:r>
          </a:p>
          <a:p>
            <a:pPr marL="1140085" lvl="2" indent="-380028" algn="l">
              <a:lnSpc>
                <a:spcPts val="3696"/>
              </a:lnSpc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Serves as the main controller of the entire system.</a:t>
            </a:r>
          </a:p>
          <a:p>
            <a:pPr marL="1140085" lvl="2" indent="-380028" algn="l">
              <a:lnSpc>
                <a:spcPts val="3696"/>
              </a:lnSpc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Manages sensor input, user authentication, and lock actuation.</a:t>
            </a:r>
          </a:p>
          <a:p>
            <a:pPr marL="1140085" lvl="2" indent="-380028" algn="l">
              <a:lnSpc>
                <a:spcPts val="3696"/>
              </a:lnSpc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Interfaces with peripherals via UART, SPI, and I2C protocols.</a:t>
            </a:r>
          </a:p>
          <a:p>
            <a:pPr marL="1140085" lvl="2" indent="-380028" algn="l">
              <a:lnSpc>
                <a:spcPts val="3696"/>
              </a:lnSpc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Powered through USB or external 12,6V adapter.</a:t>
            </a:r>
          </a:p>
          <a:p>
            <a:pPr marL="570043" lvl="1" indent="-285021" algn="l">
              <a:lnSpc>
                <a:spcPts val="3696"/>
              </a:lnSpc>
              <a:buFont typeface="Arial"/>
              <a:buChar char="•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👣 2. Ultrasonic Sensor (HC-SR04) – Presence Detection</a:t>
            </a:r>
          </a:p>
          <a:p>
            <a:pPr marL="1140085" lvl="2" indent="-380028" algn="l">
              <a:lnSpc>
                <a:spcPts val="3696"/>
              </a:lnSpc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Connected via D6 (ECHO) and D7 (TRIG).</a:t>
            </a:r>
          </a:p>
          <a:p>
            <a:pPr marL="1140085" lvl="2" indent="-380028" algn="l">
              <a:lnSpc>
                <a:spcPts val="3696"/>
              </a:lnSpc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Continuously measures distance to detect the presence of a person.</a:t>
            </a:r>
          </a:p>
          <a:p>
            <a:pPr marL="1140085" lvl="2" indent="-380028" algn="l">
              <a:lnSpc>
                <a:spcPts val="3696"/>
              </a:lnSpc>
              <a:spcBef>
                <a:spcPct val="0"/>
              </a:spcBef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Activates the LCD screen when someone is within 50 cm, reducing unnecessary display usage and saving energy.</a:t>
            </a:r>
          </a:p>
          <a:p>
            <a:pPr marL="570043" lvl="1" indent="-285021" algn="l">
              <a:lnSpc>
                <a:spcPts val="3696"/>
              </a:lnSpc>
              <a:spcBef>
                <a:spcPct val="0"/>
              </a:spcBef>
              <a:buFont typeface="Arial"/>
              <a:buChar char="•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🔐 3. Relay Module – Lock Control</a:t>
            </a:r>
          </a:p>
          <a:p>
            <a:pPr marL="1140085" lvl="2" indent="-380028" algn="l">
              <a:lnSpc>
                <a:spcPts val="3696"/>
              </a:lnSpc>
              <a:spcBef>
                <a:spcPct val="0"/>
              </a:spcBef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Connected to D8, acts as an electronic switch.</a:t>
            </a:r>
          </a:p>
          <a:p>
            <a:pPr marL="1140085" lvl="2" indent="-380028" algn="l">
              <a:lnSpc>
                <a:spcPts val="3696"/>
              </a:lnSpc>
              <a:spcBef>
                <a:spcPct val="0"/>
              </a:spcBef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Controls the electromagnetic door lock.</a:t>
            </a:r>
          </a:p>
          <a:p>
            <a:pPr marL="1140085" lvl="2" indent="-380028" algn="l">
              <a:lnSpc>
                <a:spcPts val="3696"/>
              </a:lnSpc>
              <a:spcBef>
                <a:spcPct val="0"/>
              </a:spcBef>
              <a:buFont typeface="Arial"/>
              <a:buChar char="⚬"/>
            </a:pPr>
            <a:r>
              <a:rPr lang="en-US" sz="264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Unlocks the door for 5 seconds upon successful authentication, then re-locks automatically for security.</a:t>
            </a:r>
          </a:p>
        </p:txBody>
      </p:sp>
      <p:pic>
        <p:nvPicPr>
          <p:cNvPr id="8" name="Hình ảnh 7" descr="Ảnh có chứa đồ điện tử, Kỹ thuật điện, mạch điện, văn bản&#10;&#10;Nội dung do AI tạo ra có thể không chính xác.">
            <a:extLst>
              <a:ext uri="{FF2B5EF4-FFF2-40B4-BE49-F238E27FC236}">
                <a16:creationId xmlns:a16="http://schemas.microsoft.com/office/drawing/2014/main" id="{6A1D8AF9-6DC8-19FC-3895-C22C6896673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800" y="4457700"/>
            <a:ext cx="7518400" cy="4229100"/>
          </a:xfrm>
          <a:prstGeom prst="roundRect">
            <a:avLst>
              <a:gd name="adj" fmla="val 6357"/>
            </a:avLst>
          </a:prstGeom>
        </p:spPr>
      </p:pic>
    </p:spTree>
    <p:extLst>
      <p:ext uri="{BB962C8B-B14F-4D97-AF65-F5344CB8AC3E}">
        <p14:creationId xmlns:p14="http://schemas.microsoft.com/office/powerpoint/2010/main" val="12496815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C02BA1-08CC-F41B-1079-56ACF87C2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2850CC58-45E7-C7C3-C0E4-C95D4D73220D}"/>
              </a:ext>
            </a:extLst>
          </p:cNvPr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B02A4A25-CB47-A466-4F3E-5F69A3C9F097}"/>
              </a:ext>
            </a:extLst>
          </p:cNvPr>
          <p:cNvGrpSpPr/>
          <p:nvPr/>
        </p:nvGrpSpPr>
        <p:grpSpPr>
          <a:xfrm>
            <a:off x="680639" y="694561"/>
            <a:ext cx="10684249" cy="1766690"/>
            <a:chOff x="0" y="0"/>
            <a:chExt cx="14245665" cy="2355587"/>
          </a:xfrm>
        </p:grpSpPr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308B66E9-05CF-D53C-7737-A73D3AC6DC8E}"/>
                </a:ext>
              </a:extLst>
            </p:cNvPr>
            <p:cNvSpPr txBox="1"/>
            <p:nvPr/>
          </p:nvSpPr>
          <p:spPr>
            <a:xfrm>
              <a:off x="1349258" y="-95250"/>
              <a:ext cx="12896407" cy="2450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223"/>
                </a:lnSpc>
                <a:spcBef>
                  <a:spcPct val="0"/>
                </a:spcBef>
              </a:pPr>
              <a:r>
                <a:rPr lang="en-US" sz="5159" b="1" dirty="0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SOFTWARE PROGRAMMING</a:t>
              </a: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DD7201C3-7D99-C42B-7166-917362C2F719}"/>
                </a:ext>
              </a:extLst>
            </p:cNvPr>
            <p:cNvSpPr/>
            <p:nvPr/>
          </p:nvSpPr>
          <p:spPr>
            <a:xfrm>
              <a:off x="0" y="0"/>
              <a:ext cx="1109814" cy="1065421"/>
            </a:xfrm>
            <a:custGeom>
              <a:avLst/>
              <a:gdLst/>
              <a:ahLst/>
              <a:cxnLst/>
              <a:rect l="l" t="t" r="r" b="b"/>
              <a:pathLst>
                <a:path w="1109814" h="1065421">
                  <a:moveTo>
                    <a:pt x="0" y="0"/>
                  </a:moveTo>
                  <a:lnTo>
                    <a:pt x="1109814" y="0"/>
                  </a:lnTo>
                  <a:lnTo>
                    <a:pt x="1109814" y="1065421"/>
                  </a:lnTo>
                  <a:lnTo>
                    <a:pt x="0" y="10654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7">
            <a:extLst>
              <a:ext uri="{FF2B5EF4-FFF2-40B4-BE49-F238E27FC236}">
                <a16:creationId xmlns:a16="http://schemas.microsoft.com/office/drawing/2014/main" id="{ADCFFAA3-DAF7-C655-E1FF-5B9C348F08C1}"/>
              </a:ext>
            </a:extLst>
          </p:cNvPr>
          <p:cNvSpPr txBox="1"/>
          <p:nvPr/>
        </p:nvSpPr>
        <p:spPr>
          <a:xfrm>
            <a:off x="0" y="2867979"/>
            <a:ext cx="10572308" cy="6717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0638" lvl="1" indent="-320319" algn="l">
              <a:lnSpc>
                <a:spcPts val="4154"/>
              </a:lnSpc>
              <a:buFont typeface="Arial"/>
              <a:buChar char="•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🔢 4. 4x4 Keypad – Password Entry</a:t>
            </a:r>
          </a:p>
          <a:p>
            <a:pPr marL="1281275" lvl="2" indent="-427092" algn="l">
              <a:lnSpc>
                <a:spcPts val="4154"/>
              </a:lnSpc>
              <a:buFont typeface="Arial"/>
              <a:buChar char="⚬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Connected to D2–D5 (columns) and A0–A3 (rows).</a:t>
            </a:r>
          </a:p>
          <a:p>
            <a:pPr marL="1281275" lvl="2" indent="-427092" algn="l">
              <a:lnSpc>
                <a:spcPts val="4154"/>
              </a:lnSpc>
              <a:buFont typeface="Arial"/>
              <a:buChar char="⚬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Uses </a:t>
            </a:r>
            <a:r>
              <a:rPr lang="en-US" sz="2967" dirty="0" err="1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Keypad.h</a:t>
            </a: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 library for efficient scanning and input.</a:t>
            </a:r>
          </a:p>
          <a:p>
            <a:pPr marL="1281275" lvl="2" indent="-427092" algn="l">
              <a:lnSpc>
                <a:spcPts val="4154"/>
              </a:lnSpc>
              <a:buFont typeface="Arial"/>
              <a:buChar char="⚬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Accepts a 6-digit numerical password.</a:t>
            </a:r>
          </a:p>
          <a:p>
            <a:pPr marL="1281275" lvl="2" indent="-427092" algn="l">
              <a:lnSpc>
                <a:spcPts val="4154"/>
              </a:lnSpc>
              <a:buFont typeface="Arial"/>
              <a:buChar char="⚬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Validates input and provides feedback via the LCD.</a:t>
            </a:r>
          </a:p>
          <a:p>
            <a:pPr algn="l">
              <a:lnSpc>
                <a:spcPts val="4154"/>
              </a:lnSpc>
            </a:pPr>
            <a:endParaRPr lang="en-US" sz="2967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640638" lvl="1" indent="-320319" algn="l">
              <a:lnSpc>
                <a:spcPts val="4154"/>
              </a:lnSpc>
              <a:buFont typeface="Arial"/>
              <a:buChar char="•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📡 5. RFID Module (MFRC522) – Contactless Authentication</a:t>
            </a:r>
          </a:p>
          <a:p>
            <a:pPr marL="1281275" lvl="2" indent="-427092" algn="l">
              <a:lnSpc>
                <a:spcPts val="4154"/>
              </a:lnSpc>
              <a:buFont typeface="Arial"/>
              <a:buChar char="⚬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Communicates via SPI interface:</a:t>
            </a:r>
          </a:p>
          <a:p>
            <a:pPr marL="1281275" lvl="2" indent="-427092" algn="l">
              <a:lnSpc>
                <a:spcPts val="4154"/>
              </a:lnSpc>
              <a:buFont typeface="Arial"/>
              <a:buChar char="⚬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MOSI: D11, MISO: D12, SCK: D13, SS: D10, RST: D9</a:t>
            </a:r>
          </a:p>
          <a:p>
            <a:pPr marL="1281275" lvl="2" indent="-427092" algn="l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Reads 13.56 MHz RFID card UIDs.</a:t>
            </a:r>
          </a:p>
          <a:p>
            <a:pPr marL="1281275" lvl="2" indent="-427092" algn="l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Authenticates users by comparing card UIDs with stored values in EEPROM.</a:t>
            </a:r>
          </a:p>
          <a:p>
            <a:pPr marL="1281275" lvl="2" indent="-427092" algn="l">
              <a:lnSpc>
                <a:spcPts val="4154"/>
              </a:lnSpc>
              <a:spcBef>
                <a:spcPct val="0"/>
              </a:spcBef>
              <a:buFont typeface="Arial"/>
              <a:buChar char="⚬"/>
            </a:pPr>
            <a:r>
              <a:rPr lang="en-US" sz="2967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Supports up to 4 RFID users, each with an 8-byte UID.</a:t>
            </a:r>
          </a:p>
        </p:txBody>
      </p:sp>
      <p:pic>
        <p:nvPicPr>
          <p:cNvPr id="8" name="Hình ảnh 7" descr="Ảnh có chứa đồ điện tử, Kỹ thuật điện, mạch điện, văn bản&#10;&#10;Nội dung do AI tạo ra có thể không chính xác.">
            <a:extLst>
              <a:ext uri="{FF2B5EF4-FFF2-40B4-BE49-F238E27FC236}">
                <a16:creationId xmlns:a16="http://schemas.microsoft.com/office/drawing/2014/main" id="{C99F65E9-9FEA-DBDE-4618-F1E392E6D1F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800" y="4457700"/>
            <a:ext cx="7518400" cy="4229100"/>
          </a:xfrm>
          <a:prstGeom prst="roundRect">
            <a:avLst>
              <a:gd name="adj" fmla="val 6357"/>
            </a:avLst>
          </a:prstGeom>
        </p:spPr>
      </p:pic>
    </p:spTree>
    <p:extLst>
      <p:ext uri="{BB962C8B-B14F-4D97-AF65-F5344CB8AC3E}">
        <p14:creationId xmlns:p14="http://schemas.microsoft.com/office/powerpoint/2010/main" val="3997048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11C008-E799-98A5-B493-60DD6C58A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D49DE0E4-3708-1162-A3B3-5EF0FA6C7E37}"/>
              </a:ext>
            </a:extLst>
          </p:cNvPr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EF9EE9A8-9ABE-2817-8286-5C698E242228}"/>
              </a:ext>
            </a:extLst>
          </p:cNvPr>
          <p:cNvGrpSpPr/>
          <p:nvPr/>
        </p:nvGrpSpPr>
        <p:grpSpPr>
          <a:xfrm>
            <a:off x="680639" y="694561"/>
            <a:ext cx="10684249" cy="1766690"/>
            <a:chOff x="0" y="0"/>
            <a:chExt cx="14245665" cy="2355587"/>
          </a:xfrm>
        </p:grpSpPr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96CAAD90-E1F5-9A4F-FF1C-EAF414C24B6C}"/>
                </a:ext>
              </a:extLst>
            </p:cNvPr>
            <p:cNvSpPr txBox="1"/>
            <p:nvPr/>
          </p:nvSpPr>
          <p:spPr>
            <a:xfrm>
              <a:off x="1349258" y="-95250"/>
              <a:ext cx="12896407" cy="2450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223"/>
                </a:lnSpc>
                <a:spcBef>
                  <a:spcPct val="0"/>
                </a:spcBef>
              </a:pPr>
              <a:r>
                <a:rPr lang="en-US" sz="5159" b="1" dirty="0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SOFTWARE PROGRAMMING</a:t>
              </a: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2BEF007A-D2C4-7D41-AA3A-8471D7BC75FF}"/>
                </a:ext>
              </a:extLst>
            </p:cNvPr>
            <p:cNvSpPr/>
            <p:nvPr/>
          </p:nvSpPr>
          <p:spPr>
            <a:xfrm>
              <a:off x="0" y="0"/>
              <a:ext cx="1109814" cy="1065421"/>
            </a:xfrm>
            <a:custGeom>
              <a:avLst/>
              <a:gdLst/>
              <a:ahLst/>
              <a:cxnLst/>
              <a:rect l="l" t="t" r="r" b="b"/>
              <a:pathLst>
                <a:path w="1109814" h="1065421">
                  <a:moveTo>
                    <a:pt x="0" y="0"/>
                  </a:moveTo>
                  <a:lnTo>
                    <a:pt x="1109814" y="0"/>
                  </a:lnTo>
                  <a:lnTo>
                    <a:pt x="1109814" y="1065421"/>
                  </a:lnTo>
                  <a:lnTo>
                    <a:pt x="0" y="10654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4">
            <a:extLst>
              <a:ext uri="{FF2B5EF4-FFF2-40B4-BE49-F238E27FC236}">
                <a16:creationId xmlns:a16="http://schemas.microsoft.com/office/drawing/2014/main" id="{92A369CE-D652-F9BF-8D3F-97A2B7BBEA49}"/>
              </a:ext>
            </a:extLst>
          </p:cNvPr>
          <p:cNvSpPr txBox="1"/>
          <p:nvPr/>
        </p:nvSpPr>
        <p:spPr>
          <a:xfrm>
            <a:off x="7859777" y="2079855"/>
            <a:ext cx="10428223" cy="7940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5495" lvl="1" indent="-307748" algn="l">
              <a:lnSpc>
                <a:spcPts val="3991"/>
              </a:lnSpc>
              <a:buFont typeface="Arial"/>
              <a:buChar char="•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📲 6. Bluetooth Module (HC-05) – Remote Control</a:t>
            </a:r>
          </a:p>
          <a:p>
            <a:pPr marL="1230990" lvl="2" indent="-410330" algn="l">
              <a:lnSpc>
                <a:spcPts val="3991"/>
              </a:lnSpc>
              <a:buFont typeface="Arial"/>
              <a:buChar char="⚬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Connected via UART:</a:t>
            </a:r>
          </a:p>
          <a:p>
            <a:pPr marL="1846485" lvl="3" indent="-461621" algn="l">
              <a:lnSpc>
                <a:spcPts val="3991"/>
              </a:lnSpc>
              <a:buFont typeface="Arial"/>
              <a:buChar char="￭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TX → D1, RX → D0</a:t>
            </a:r>
          </a:p>
          <a:p>
            <a:pPr marL="1230990" lvl="2" indent="-410330" algn="l">
              <a:lnSpc>
                <a:spcPts val="3991"/>
              </a:lnSpc>
              <a:buFont typeface="Arial"/>
              <a:buChar char="⚬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Allows control from a mobile device using a Bluetooth terminal app.</a:t>
            </a:r>
          </a:p>
          <a:p>
            <a:pPr marL="1230990" lvl="2" indent="-410330" algn="l">
              <a:lnSpc>
                <a:spcPts val="3991"/>
              </a:lnSpc>
              <a:buFont typeface="Arial"/>
              <a:buChar char="⚬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Supports commands like:</a:t>
            </a:r>
          </a:p>
          <a:p>
            <a:pPr marL="1846485" lvl="3" indent="-461621" algn="l">
              <a:lnSpc>
                <a:spcPts val="3991"/>
              </a:lnSpc>
              <a:buFont typeface="Arial"/>
              <a:buChar char="￭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OPEN – unlocks door remotely</a:t>
            </a:r>
          </a:p>
          <a:p>
            <a:pPr marL="1846485" lvl="3" indent="-461621" algn="l">
              <a:lnSpc>
                <a:spcPts val="3991"/>
              </a:lnSpc>
              <a:buFont typeface="Arial"/>
              <a:buChar char="￭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SETPASS – sets a new password</a:t>
            </a:r>
          </a:p>
          <a:p>
            <a:pPr marL="1846485" lvl="3" indent="-461621" algn="l">
              <a:lnSpc>
                <a:spcPts val="3991"/>
              </a:lnSpc>
              <a:buFont typeface="Arial"/>
              <a:buChar char="￭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SETCARD – registers new RFID card</a:t>
            </a:r>
          </a:p>
          <a:p>
            <a:pPr marL="615495" lvl="1" indent="-307748" algn="l">
              <a:lnSpc>
                <a:spcPts val="3991"/>
              </a:lnSpc>
              <a:buFont typeface="Arial"/>
              <a:buChar char="•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📺 7. LCD 16x2 (I2C) – User Feedback</a:t>
            </a:r>
          </a:p>
          <a:p>
            <a:pPr marL="1230990" lvl="2" indent="-410330" algn="l">
              <a:lnSpc>
                <a:spcPts val="3991"/>
              </a:lnSpc>
              <a:buFont typeface="Arial"/>
              <a:buChar char="⚬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I2C interface via:</a:t>
            </a:r>
          </a:p>
          <a:p>
            <a:pPr marL="1846485" lvl="3" indent="-461621" algn="l">
              <a:lnSpc>
                <a:spcPts val="3991"/>
              </a:lnSpc>
              <a:buFont typeface="Arial"/>
              <a:buChar char="￭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SDA: A4, SCL: A5</a:t>
            </a:r>
          </a:p>
          <a:p>
            <a:pPr marL="1230990" lvl="2" indent="-410330" algn="l">
              <a:lnSpc>
                <a:spcPts val="3991"/>
              </a:lnSpc>
              <a:spcBef>
                <a:spcPct val="0"/>
              </a:spcBef>
              <a:buFont typeface="Arial"/>
              <a:buChar char="⚬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Displays system messages such as:</a:t>
            </a:r>
          </a:p>
          <a:p>
            <a:pPr marL="1846485" lvl="3" indent="-461621" algn="l">
              <a:lnSpc>
                <a:spcPts val="3991"/>
              </a:lnSpc>
              <a:spcBef>
                <a:spcPct val="0"/>
              </a:spcBef>
              <a:buFont typeface="Arial"/>
              <a:buChar char="￭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"Enter Password", "Access Granted", "Wrong Password", "Card Saved"</a:t>
            </a:r>
          </a:p>
          <a:p>
            <a:pPr marL="1230990" lvl="2" indent="-410330" algn="l">
              <a:lnSpc>
                <a:spcPts val="3991"/>
              </a:lnSpc>
              <a:spcBef>
                <a:spcPct val="0"/>
              </a:spcBef>
              <a:buFont typeface="Arial"/>
              <a:buChar char="⚬"/>
            </a:pPr>
            <a:r>
              <a:rPr lang="en-US" sz="2850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Enhances user interaction by providing real-time feedback.</a:t>
            </a:r>
          </a:p>
        </p:txBody>
      </p:sp>
      <p:pic>
        <p:nvPicPr>
          <p:cNvPr id="9" name="Hình ảnh 8" descr="Ảnh có chứa đồ điện tử, Kỹ thuật điện, văn bản, Linh kiện điện&#10;&#10;Nội dung do AI tạo ra có thể không chính xác.">
            <a:extLst>
              <a:ext uri="{FF2B5EF4-FFF2-40B4-BE49-F238E27FC236}">
                <a16:creationId xmlns:a16="http://schemas.microsoft.com/office/drawing/2014/main" id="{455FDADE-3339-EDEC-1F7A-29DDC9F59B5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295400" y="2751389"/>
            <a:ext cx="5181600" cy="6908800"/>
          </a:xfrm>
          <a:prstGeom prst="roundRect">
            <a:avLst>
              <a:gd name="adj" fmla="val 7559"/>
            </a:avLst>
          </a:prstGeom>
        </p:spPr>
      </p:pic>
    </p:spTree>
    <p:extLst>
      <p:ext uri="{BB962C8B-B14F-4D97-AF65-F5344CB8AC3E}">
        <p14:creationId xmlns:p14="http://schemas.microsoft.com/office/powerpoint/2010/main" val="20092078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58DA45-9FD4-F062-D474-33C404F715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12D7CD74-800C-6379-FEF1-CA24BB10B2AE}"/>
              </a:ext>
            </a:extLst>
          </p:cNvPr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F8102839-482A-42E1-9E18-C8003977ABD0}"/>
              </a:ext>
            </a:extLst>
          </p:cNvPr>
          <p:cNvGrpSpPr/>
          <p:nvPr/>
        </p:nvGrpSpPr>
        <p:grpSpPr>
          <a:xfrm>
            <a:off x="680639" y="694561"/>
            <a:ext cx="10684249" cy="1766690"/>
            <a:chOff x="0" y="0"/>
            <a:chExt cx="14245665" cy="2355587"/>
          </a:xfrm>
        </p:grpSpPr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A2E36AED-190C-0FC9-AD4F-983B8B4F9BAB}"/>
                </a:ext>
              </a:extLst>
            </p:cNvPr>
            <p:cNvSpPr txBox="1"/>
            <p:nvPr/>
          </p:nvSpPr>
          <p:spPr>
            <a:xfrm>
              <a:off x="1349258" y="-95250"/>
              <a:ext cx="12896407" cy="2450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223"/>
                </a:lnSpc>
                <a:spcBef>
                  <a:spcPct val="0"/>
                </a:spcBef>
              </a:pPr>
              <a:r>
                <a:rPr lang="en-US" sz="5159" b="1" dirty="0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SOFTWARE PROGRAMMING</a:t>
              </a: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AB191315-80D4-C772-933E-A382A964F6B3}"/>
                </a:ext>
              </a:extLst>
            </p:cNvPr>
            <p:cNvSpPr/>
            <p:nvPr/>
          </p:nvSpPr>
          <p:spPr>
            <a:xfrm>
              <a:off x="0" y="0"/>
              <a:ext cx="1109814" cy="1065421"/>
            </a:xfrm>
            <a:custGeom>
              <a:avLst/>
              <a:gdLst/>
              <a:ahLst/>
              <a:cxnLst/>
              <a:rect l="l" t="t" r="r" b="b"/>
              <a:pathLst>
                <a:path w="1109814" h="1065421">
                  <a:moveTo>
                    <a:pt x="0" y="0"/>
                  </a:moveTo>
                  <a:lnTo>
                    <a:pt x="1109814" y="0"/>
                  </a:lnTo>
                  <a:lnTo>
                    <a:pt x="1109814" y="1065421"/>
                  </a:lnTo>
                  <a:lnTo>
                    <a:pt x="0" y="10654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4B444395-893D-9EE1-3A78-CE3428E5CB70}"/>
              </a:ext>
            </a:extLst>
          </p:cNvPr>
          <p:cNvSpPr txBox="1"/>
          <p:nvPr/>
        </p:nvSpPr>
        <p:spPr>
          <a:xfrm>
            <a:off x="7859777" y="2320675"/>
            <a:ext cx="10428223" cy="7549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3631" lvl="1" indent="-311816" algn="l">
              <a:lnSpc>
                <a:spcPts val="4043"/>
              </a:lnSpc>
              <a:buFont typeface="Arial"/>
              <a:buChar char="•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💾 8. EEPROM – Data Storage</a:t>
            </a:r>
          </a:p>
          <a:p>
            <a:pPr marL="1247262" lvl="2" indent="-415754" algn="l">
              <a:lnSpc>
                <a:spcPts val="4043"/>
              </a:lnSpc>
              <a:buFont typeface="Arial"/>
              <a:buChar char="⚬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Built-in EEPROM used to store:</a:t>
            </a:r>
          </a:p>
          <a:p>
            <a:pPr marL="1870893" lvl="3" indent="-467723" algn="l">
              <a:lnSpc>
                <a:spcPts val="4043"/>
              </a:lnSpc>
              <a:buFont typeface="Arial"/>
              <a:buChar char="￭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Password at address 0</a:t>
            </a:r>
          </a:p>
          <a:p>
            <a:pPr marL="1870893" lvl="3" indent="-467723" algn="l">
              <a:lnSpc>
                <a:spcPts val="4043"/>
              </a:lnSpc>
              <a:buFont typeface="Arial"/>
              <a:buChar char="￭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RFID UIDs from address 10 onward</a:t>
            </a:r>
          </a:p>
          <a:p>
            <a:pPr marL="1247262" lvl="2" indent="-415754" algn="l">
              <a:lnSpc>
                <a:spcPts val="4043"/>
              </a:lnSpc>
              <a:buFont typeface="Arial"/>
              <a:buChar char="⚬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Retains data even when the Arduino is powered off or reset.</a:t>
            </a:r>
          </a:p>
          <a:p>
            <a:pPr marL="1247262" lvl="2" indent="-415754" algn="l">
              <a:lnSpc>
                <a:spcPts val="4043"/>
              </a:lnSpc>
              <a:buFont typeface="Arial"/>
              <a:buChar char="⚬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Ensures system remembers valid users across reboots.</a:t>
            </a:r>
          </a:p>
          <a:p>
            <a:pPr algn="l">
              <a:lnSpc>
                <a:spcPts val="4043"/>
              </a:lnSpc>
            </a:pPr>
            <a:endParaRPr lang="en-US" sz="2888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623631" lvl="1" indent="-311816" algn="l">
              <a:lnSpc>
                <a:spcPts val="4043"/>
              </a:lnSpc>
              <a:buFont typeface="Arial"/>
              <a:buChar char="•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🚀 9. Scalability &amp; Expansion</a:t>
            </a:r>
          </a:p>
          <a:p>
            <a:pPr marL="1247262" lvl="2" indent="-415754" algn="l">
              <a:lnSpc>
                <a:spcPts val="4043"/>
              </a:lnSpc>
              <a:buFont typeface="Arial"/>
              <a:buChar char="⚬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Designed to be modular and extendable.</a:t>
            </a:r>
          </a:p>
          <a:p>
            <a:pPr marL="1247262" lvl="2" indent="-415754" algn="l">
              <a:lnSpc>
                <a:spcPts val="4043"/>
              </a:lnSpc>
              <a:spcBef>
                <a:spcPct val="0"/>
              </a:spcBef>
              <a:buFont typeface="Arial"/>
              <a:buChar char="⚬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Possible future enhancements:</a:t>
            </a:r>
          </a:p>
          <a:p>
            <a:pPr marL="1870893" lvl="3" indent="-467723" algn="l">
              <a:lnSpc>
                <a:spcPts val="4043"/>
              </a:lnSpc>
              <a:spcBef>
                <a:spcPct val="0"/>
              </a:spcBef>
              <a:buFont typeface="Arial"/>
              <a:buChar char="￭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Fingerprint sensor</a:t>
            </a:r>
          </a:p>
          <a:p>
            <a:pPr marL="1870893" lvl="3" indent="-467723" algn="l">
              <a:lnSpc>
                <a:spcPts val="4043"/>
              </a:lnSpc>
              <a:spcBef>
                <a:spcPct val="0"/>
              </a:spcBef>
              <a:buFont typeface="Arial"/>
              <a:buChar char="￭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Internet connectivity using ESP8266 or ESP32</a:t>
            </a:r>
          </a:p>
          <a:p>
            <a:pPr marL="1870893" lvl="3" indent="-467723" algn="l">
              <a:lnSpc>
                <a:spcPts val="4043"/>
              </a:lnSpc>
              <a:spcBef>
                <a:spcPct val="0"/>
              </a:spcBef>
              <a:buFont typeface="Arial"/>
              <a:buChar char="￭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OLED display for improved visuals</a:t>
            </a:r>
          </a:p>
          <a:p>
            <a:pPr marL="1870893" lvl="3" indent="-467723" algn="l">
              <a:lnSpc>
                <a:spcPts val="4043"/>
              </a:lnSpc>
              <a:spcBef>
                <a:spcPct val="0"/>
              </a:spcBef>
              <a:buFont typeface="Arial"/>
              <a:buChar char="￭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Buzzer for sound alerts</a:t>
            </a:r>
          </a:p>
          <a:p>
            <a:pPr marL="1870893" lvl="3" indent="-467723" algn="l">
              <a:lnSpc>
                <a:spcPts val="4043"/>
              </a:lnSpc>
              <a:spcBef>
                <a:spcPct val="0"/>
              </a:spcBef>
              <a:buFont typeface="Arial"/>
              <a:buChar char="￭"/>
            </a:pPr>
            <a:r>
              <a:rPr lang="en-US" sz="2888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Logging and monitoring via SD card</a:t>
            </a:r>
          </a:p>
        </p:txBody>
      </p:sp>
      <p:pic>
        <p:nvPicPr>
          <p:cNvPr id="8" name="Hình ảnh 7" descr="Ảnh có chứa đồ điện tử, Kỹ thuật điện, văn bản, Linh kiện điện&#10;&#10;Nội dung do AI tạo ra có thể không chính xác.">
            <a:extLst>
              <a:ext uri="{FF2B5EF4-FFF2-40B4-BE49-F238E27FC236}">
                <a16:creationId xmlns:a16="http://schemas.microsoft.com/office/drawing/2014/main" id="{BED4EEA7-5EB6-DA77-ED6A-07FAE0E43DA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295400" y="2751389"/>
            <a:ext cx="5181600" cy="6908800"/>
          </a:xfrm>
          <a:prstGeom prst="roundRect">
            <a:avLst>
              <a:gd name="adj" fmla="val 7559"/>
            </a:avLst>
          </a:prstGeom>
        </p:spPr>
      </p:pic>
    </p:spTree>
    <p:extLst>
      <p:ext uri="{BB962C8B-B14F-4D97-AF65-F5344CB8AC3E}">
        <p14:creationId xmlns:p14="http://schemas.microsoft.com/office/powerpoint/2010/main" val="2704111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FA54A1-539A-2283-8372-4EF701CFD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5DA97D09-0562-3C3D-194D-A3D4D949F094}"/>
              </a:ext>
            </a:extLst>
          </p:cNvPr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F69B9664-74BD-DB71-797C-2B176BD54C31}"/>
              </a:ext>
            </a:extLst>
          </p:cNvPr>
          <p:cNvGrpSpPr/>
          <p:nvPr/>
        </p:nvGrpSpPr>
        <p:grpSpPr>
          <a:xfrm>
            <a:off x="680639" y="694561"/>
            <a:ext cx="10684249" cy="1766690"/>
            <a:chOff x="0" y="0"/>
            <a:chExt cx="14245665" cy="2355587"/>
          </a:xfrm>
        </p:grpSpPr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4A3420D5-0D45-4C84-082E-FAEAFD798198}"/>
                </a:ext>
              </a:extLst>
            </p:cNvPr>
            <p:cNvSpPr txBox="1"/>
            <p:nvPr/>
          </p:nvSpPr>
          <p:spPr>
            <a:xfrm>
              <a:off x="1349258" y="-95250"/>
              <a:ext cx="12896407" cy="2450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223"/>
                </a:lnSpc>
                <a:spcBef>
                  <a:spcPct val="0"/>
                </a:spcBef>
              </a:pPr>
              <a:r>
                <a:rPr lang="en-US" sz="5159" b="1" dirty="0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SOFTWARE PROGRAMMING</a:t>
              </a: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4235121F-BE64-1DFF-4BCD-27EAD6E6769D}"/>
                </a:ext>
              </a:extLst>
            </p:cNvPr>
            <p:cNvSpPr/>
            <p:nvPr/>
          </p:nvSpPr>
          <p:spPr>
            <a:xfrm>
              <a:off x="0" y="0"/>
              <a:ext cx="1109814" cy="1065421"/>
            </a:xfrm>
            <a:custGeom>
              <a:avLst/>
              <a:gdLst/>
              <a:ahLst/>
              <a:cxnLst/>
              <a:rect l="l" t="t" r="r" b="b"/>
              <a:pathLst>
                <a:path w="1109814" h="1065421">
                  <a:moveTo>
                    <a:pt x="0" y="0"/>
                  </a:moveTo>
                  <a:lnTo>
                    <a:pt x="1109814" y="0"/>
                  </a:lnTo>
                  <a:lnTo>
                    <a:pt x="1109814" y="1065421"/>
                  </a:lnTo>
                  <a:lnTo>
                    <a:pt x="0" y="10654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DE9C1D54-963F-DF06-9331-40547BEA56D2}"/>
              </a:ext>
            </a:extLst>
          </p:cNvPr>
          <p:cNvSpPr txBox="1"/>
          <p:nvPr/>
        </p:nvSpPr>
        <p:spPr>
          <a:xfrm>
            <a:off x="7859777" y="2320675"/>
            <a:ext cx="10428223" cy="7838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chemeClr val="bg1"/>
                </a:solidFill>
                <a:latin typeface="Francois One" panose="020B0604020202020204" charset="0"/>
              </a:rPr>
              <a:t>📱 Application Overview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bg1"/>
                </a:solidFill>
                <a:latin typeface="Francois One" panose="020B0604020202020204" charset="0"/>
              </a:rPr>
              <a:t>📶 </a:t>
            </a:r>
            <a:r>
              <a:rPr lang="en-US" altLang="en-US" sz="2800" b="1" dirty="0" err="1">
                <a:solidFill>
                  <a:schemeClr val="bg1"/>
                </a:solidFill>
                <a:latin typeface="Francois One" panose="020B0604020202020204" charset="0"/>
              </a:rPr>
              <a:t>An</a:t>
            </a:r>
            <a:r>
              <a:rPr lang="en-US" altLang="en-US" sz="2800" dirty="0" err="1">
                <a:solidFill>
                  <a:schemeClr val="bg1"/>
                </a:solidFill>
                <a:latin typeface="Francois One" panose="020B0604020202020204" charset="0"/>
              </a:rPr>
              <a:t>Supports</a:t>
            </a:r>
            <a:r>
              <a:rPr lang="en-US" altLang="en-US" sz="2800" b="1" dirty="0" err="1">
                <a:solidFill>
                  <a:schemeClr val="bg1"/>
                </a:solidFill>
                <a:latin typeface="Francois One" panose="020B0604020202020204" charset="0"/>
              </a:rPr>
              <a:t>droid</a:t>
            </a:r>
            <a:r>
              <a:rPr lang="en-US" altLang="en-US" sz="2800" b="1" dirty="0">
                <a:solidFill>
                  <a:schemeClr val="bg1"/>
                </a:solidFill>
                <a:latin typeface="Francois One" panose="020B0604020202020204" charset="0"/>
              </a:rPr>
              <a:t> app</a:t>
            </a:r>
            <a:r>
              <a:rPr lang="en-US" altLang="en-US" sz="2800" dirty="0">
                <a:solidFill>
                  <a:schemeClr val="bg1"/>
                </a:solidFill>
                <a:latin typeface="Francois One" panose="020B0604020202020204" charset="0"/>
              </a:rPr>
              <a:t> for </a:t>
            </a:r>
            <a:r>
              <a:rPr lang="en-US" altLang="en-US" sz="2800" b="1" dirty="0">
                <a:solidFill>
                  <a:schemeClr val="bg1"/>
                </a:solidFill>
                <a:latin typeface="Francois One" panose="020B0604020202020204" charset="0"/>
              </a:rPr>
              <a:t>Bluetooth Classic</a:t>
            </a:r>
            <a:r>
              <a:rPr lang="en-US" altLang="en-US" sz="2800" dirty="0">
                <a:solidFill>
                  <a:schemeClr val="bg1"/>
                </a:solidFill>
                <a:latin typeface="Francois One" panose="020B0604020202020204" charset="0"/>
              </a:rPr>
              <a:t> (HC-05, HC-06) and </a:t>
            </a:r>
            <a:r>
              <a:rPr lang="en-US" altLang="en-US" sz="2800" b="1" dirty="0">
                <a:solidFill>
                  <a:schemeClr val="bg1"/>
                </a:solidFill>
                <a:latin typeface="Francois One" panose="020B0604020202020204" charset="0"/>
              </a:rPr>
              <a:t>BLE communication</a:t>
            </a:r>
            <a:endParaRPr lang="en-US" altLang="en-US" sz="2800" dirty="0">
              <a:solidFill>
                <a:schemeClr val="bg1"/>
              </a:solidFill>
              <a:latin typeface="Francois One" panose="020B060402020202020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chemeClr val="bg1"/>
                </a:solidFill>
                <a:latin typeface="Francois One" panose="020B0604020202020204" charset="0"/>
              </a:rPr>
              <a:t>🔗 </a:t>
            </a:r>
            <a:r>
              <a:rPr lang="en-US" altLang="en-US" sz="2800" b="1" dirty="0">
                <a:solidFill>
                  <a:schemeClr val="bg1"/>
                </a:solidFill>
                <a:latin typeface="Francois One" panose="020B0604020202020204" charset="0"/>
              </a:rPr>
              <a:t>Serial Port Profile (SPP)</a:t>
            </a:r>
            <a:r>
              <a:rPr lang="en-US" altLang="en-US" sz="2800" dirty="0">
                <a:solidFill>
                  <a:schemeClr val="bg1"/>
                </a:solidFill>
                <a:latin typeface="Francois One" panose="020B0604020202020204" charset="0"/>
              </a:rPr>
              <a:t> with UUID 00001101-0000-1000-8000-00805F9B34FB</a:t>
            </a:r>
          </a:p>
          <a:p>
            <a:pPr algn="l">
              <a:lnSpc>
                <a:spcPts val="4043"/>
              </a:lnSpc>
            </a:pPr>
            <a:endParaRPr lang="en-US" sz="2800" dirty="0">
              <a:solidFill>
                <a:schemeClr val="bg1"/>
              </a:solidFill>
              <a:latin typeface="Francois One" panose="020B0604020202020204" charset="0"/>
              <a:ea typeface="Francois One"/>
              <a:cs typeface="Francois One"/>
              <a:sym typeface="Francois One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🌟 Key Features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💬 Simple terminal for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sending/receiving text or ASCII data</a:t>
            </a:r>
            <a:endParaRPr lang="en-US" sz="2800" dirty="0">
              <a:solidFill>
                <a:schemeClr val="bg1"/>
              </a:solidFill>
              <a:latin typeface="Francois One" panose="020B0604020202020204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⚙️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Configurable connection settings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(baud rate, parity, etc.)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🧩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Macros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for frequent commands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🗂️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Data logging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and ASCII support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🆓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Free &amp; Open-source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– 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GitHub: </a:t>
            </a:r>
            <a:r>
              <a:rPr lang="en-US" sz="2800" dirty="0" err="1">
                <a:solidFill>
                  <a:schemeClr val="bg1"/>
                </a:solidFill>
                <a:latin typeface="Francois One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SimpleBluetoothTerminal</a:t>
            </a:r>
            <a:endParaRPr lang="en-US" sz="2800" dirty="0">
              <a:solidFill>
                <a:schemeClr val="bg1"/>
              </a:solidFill>
              <a:latin typeface="Francois One" panose="020B0604020202020204" charset="0"/>
            </a:endParaRPr>
          </a:p>
          <a:p>
            <a:endParaRPr lang="en-US" sz="2800" dirty="0">
              <a:solidFill>
                <a:schemeClr val="bg1"/>
              </a:solidFill>
              <a:latin typeface="Francois One" panose="020B0604020202020204" charset="0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🔌 Use in IoT with HC-05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📡 Connects to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HC-05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via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Bluetooth Classic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for: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	🖲️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Device control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(e.g., turning relays on/off)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	🌡️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Sensor data monitoring</a:t>
            </a:r>
            <a:endParaRPr lang="en-US" sz="2800" dirty="0">
              <a:solidFill>
                <a:schemeClr val="bg1"/>
              </a:solidFill>
              <a:latin typeface="Francois One" panose="020B0604020202020204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🤖 Ideal for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Arduino-based projects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and embedded systems</a:t>
            </a:r>
          </a:p>
        </p:txBody>
      </p:sp>
      <p:pic>
        <p:nvPicPr>
          <p:cNvPr id="2" name="Hình ảnh 1" descr="Ảnh có chứa văn bản, ảnh chụp màn hình, phần mềm, đa phương tiện&#10;&#10;Nội dung do AI tạo ra có thể không chính xác.">
            <a:extLst>
              <a:ext uri="{FF2B5EF4-FFF2-40B4-BE49-F238E27FC236}">
                <a16:creationId xmlns:a16="http://schemas.microsoft.com/office/drawing/2014/main" id="{CDA779A1-7AA7-FBA3-11B1-AC1FEAF8C8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940"/>
          <a:stretch>
            <a:fillRect/>
          </a:stretch>
        </p:blipFill>
        <p:spPr>
          <a:xfrm>
            <a:off x="1540039" y="2781300"/>
            <a:ext cx="5519019" cy="670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7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2BE495-BFA0-0977-A1CC-ADB27CC21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F2CBF2A5-7389-E68D-72EB-DF8200B7A705}"/>
              </a:ext>
            </a:extLst>
          </p:cNvPr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4D1C6821-C683-11EE-483B-42172BEDB1E0}"/>
              </a:ext>
            </a:extLst>
          </p:cNvPr>
          <p:cNvGrpSpPr/>
          <p:nvPr/>
        </p:nvGrpSpPr>
        <p:grpSpPr>
          <a:xfrm>
            <a:off x="680639" y="694561"/>
            <a:ext cx="10684249" cy="1766690"/>
            <a:chOff x="0" y="0"/>
            <a:chExt cx="14245665" cy="2355587"/>
          </a:xfrm>
        </p:grpSpPr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1891A76C-2326-2890-EDA0-D896EFF73247}"/>
                </a:ext>
              </a:extLst>
            </p:cNvPr>
            <p:cNvSpPr txBox="1"/>
            <p:nvPr/>
          </p:nvSpPr>
          <p:spPr>
            <a:xfrm>
              <a:off x="1349258" y="-95250"/>
              <a:ext cx="12896407" cy="2450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223"/>
                </a:lnSpc>
                <a:spcBef>
                  <a:spcPct val="0"/>
                </a:spcBef>
              </a:pPr>
              <a:r>
                <a:rPr lang="en-US" sz="5159" b="1" dirty="0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SOFTWARE PROGRAMMING</a:t>
              </a: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88F562E8-CFFF-8F63-FFAC-5678004729E5}"/>
                </a:ext>
              </a:extLst>
            </p:cNvPr>
            <p:cNvSpPr/>
            <p:nvPr/>
          </p:nvSpPr>
          <p:spPr>
            <a:xfrm>
              <a:off x="0" y="0"/>
              <a:ext cx="1109814" cy="1065421"/>
            </a:xfrm>
            <a:custGeom>
              <a:avLst/>
              <a:gdLst/>
              <a:ahLst/>
              <a:cxnLst/>
              <a:rect l="l" t="t" r="r" b="b"/>
              <a:pathLst>
                <a:path w="1109814" h="1065421">
                  <a:moveTo>
                    <a:pt x="0" y="0"/>
                  </a:moveTo>
                  <a:lnTo>
                    <a:pt x="1109814" y="0"/>
                  </a:lnTo>
                  <a:lnTo>
                    <a:pt x="1109814" y="1065421"/>
                  </a:lnTo>
                  <a:lnTo>
                    <a:pt x="0" y="10654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AA5CA6F8-74EE-2409-175D-C902B0D52E9C}"/>
              </a:ext>
            </a:extLst>
          </p:cNvPr>
          <p:cNvSpPr txBox="1"/>
          <p:nvPr/>
        </p:nvSpPr>
        <p:spPr>
          <a:xfrm>
            <a:off x="7848600" y="2461251"/>
            <a:ext cx="10439400" cy="71662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✅ Pros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🔌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High compatibility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with HC-05, easy setup (default baud rate: 9600).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🆓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Free, open-source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, and supports data logging/macros.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📡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Reliable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for simple IoT applications (e.g., device control, data collection).</a:t>
            </a:r>
          </a:p>
          <a:p>
            <a:pPr>
              <a:lnSpc>
                <a:spcPts val="4043"/>
              </a:lnSpc>
            </a:pPr>
            <a:endParaRPr lang="en-US" sz="2800" dirty="0">
              <a:solidFill>
                <a:schemeClr val="bg1"/>
              </a:solidFill>
              <a:latin typeface="Francois One" panose="020B0604020202020204" charset="0"/>
              <a:ea typeface="Francois One"/>
              <a:cs typeface="Francois One"/>
              <a:sym typeface="Francois One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❌ Cons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⏸️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Lacks pause button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for data display.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🧾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Basic terminal UI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, not ideal for non-technical users.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📄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Limited documentation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for advanced customization.</a:t>
            </a:r>
          </a:p>
          <a:p>
            <a:endParaRPr lang="en-US" sz="2800" dirty="0">
              <a:solidFill>
                <a:schemeClr val="bg1"/>
              </a:solidFill>
              <a:latin typeface="Francois One" panose="020B0604020202020204" charset="0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💡 Recommendations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⏯️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Add pause button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and button-based UI for commands.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📱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Improve compatibility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with older Android versions.</a:t>
            </a:r>
          </a:p>
          <a:p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	📘 </a:t>
            </a:r>
            <a:r>
              <a:rPr lang="en-US" sz="2800" b="1" dirty="0">
                <a:solidFill>
                  <a:schemeClr val="bg1"/>
                </a:solidFill>
                <a:latin typeface="Francois One" panose="020B0604020202020204" charset="0"/>
              </a:rPr>
              <a:t>Enhance documentation</a:t>
            </a:r>
            <a:r>
              <a:rPr lang="en-US" sz="2800" dirty="0">
                <a:solidFill>
                  <a:schemeClr val="bg1"/>
                </a:solidFill>
                <a:latin typeface="Francois One" panose="020B0604020202020204" charset="0"/>
              </a:rPr>
              <a:t> for IoT integration.</a:t>
            </a:r>
          </a:p>
        </p:txBody>
      </p:sp>
      <p:pic>
        <p:nvPicPr>
          <p:cNvPr id="2" name="Hình ảnh 1" descr="Ảnh có chứa văn bản, ảnh chụp màn hình, phần mềm, đa phương tiện&#10;&#10;Nội dung do AI tạo ra có thể không chính xác.">
            <a:extLst>
              <a:ext uri="{FF2B5EF4-FFF2-40B4-BE49-F238E27FC236}">
                <a16:creationId xmlns:a16="http://schemas.microsoft.com/office/drawing/2014/main" id="{473C69E1-4E93-530D-BEF6-3A1B30E4A8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940"/>
          <a:stretch>
            <a:fillRect/>
          </a:stretch>
        </p:blipFill>
        <p:spPr>
          <a:xfrm>
            <a:off x="1540039" y="2781300"/>
            <a:ext cx="5519019" cy="670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72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1B0B49-0C03-0A24-BA8E-1D2AA54BE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6710686A-90EE-7748-AB61-F43FD0A8947F}"/>
              </a:ext>
            </a:extLst>
          </p:cNvPr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58FE37F6-ED4B-5D3F-105A-5A2926399F07}"/>
              </a:ext>
            </a:extLst>
          </p:cNvPr>
          <p:cNvGrpSpPr/>
          <p:nvPr/>
        </p:nvGrpSpPr>
        <p:grpSpPr>
          <a:xfrm>
            <a:off x="680639" y="694561"/>
            <a:ext cx="10684249" cy="1766690"/>
            <a:chOff x="0" y="0"/>
            <a:chExt cx="14245665" cy="2355587"/>
          </a:xfrm>
        </p:grpSpPr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4637A7FB-7BE4-ED26-6976-F6CB6BB77983}"/>
                </a:ext>
              </a:extLst>
            </p:cNvPr>
            <p:cNvSpPr txBox="1"/>
            <p:nvPr/>
          </p:nvSpPr>
          <p:spPr>
            <a:xfrm>
              <a:off x="1349258" y="-95250"/>
              <a:ext cx="12896407" cy="2450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223"/>
                </a:lnSpc>
                <a:spcBef>
                  <a:spcPct val="0"/>
                </a:spcBef>
              </a:pPr>
              <a:r>
                <a:rPr lang="en-US" sz="5159" b="1" dirty="0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SOFTWARE PROGRAMMING</a:t>
              </a:r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D09BB1D5-82D9-C873-DE89-F46382FA561F}"/>
                </a:ext>
              </a:extLst>
            </p:cNvPr>
            <p:cNvSpPr/>
            <p:nvPr/>
          </p:nvSpPr>
          <p:spPr>
            <a:xfrm>
              <a:off x="0" y="0"/>
              <a:ext cx="1109814" cy="1065421"/>
            </a:xfrm>
            <a:custGeom>
              <a:avLst/>
              <a:gdLst/>
              <a:ahLst/>
              <a:cxnLst/>
              <a:rect l="l" t="t" r="r" b="b"/>
              <a:pathLst>
                <a:path w="1109814" h="1065421">
                  <a:moveTo>
                    <a:pt x="0" y="0"/>
                  </a:moveTo>
                  <a:lnTo>
                    <a:pt x="1109814" y="0"/>
                  </a:lnTo>
                  <a:lnTo>
                    <a:pt x="1109814" y="1065421"/>
                  </a:lnTo>
                  <a:lnTo>
                    <a:pt x="0" y="10654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9" name="Hình ảnh 8" descr="Ảnh có chứa văn bản, ảnh chụp màn hình, phần mềm, đa phương tiện&#10;&#10;Nội dung do AI tạo ra có thể không chính xác.">
            <a:extLst>
              <a:ext uri="{FF2B5EF4-FFF2-40B4-BE49-F238E27FC236}">
                <a16:creationId xmlns:a16="http://schemas.microsoft.com/office/drawing/2014/main" id="{556CB567-F30A-97E8-AFF1-AF2132EE686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3162300"/>
            <a:ext cx="3457575" cy="6134100"/>
          </a:xfrm>
          <a:prstGeom prst="rect">
            <a:avLst/>
          </a:prstGeom>
        </p:spPr>
      </p:pic>
      <p:pic>
        <p:nvPicPr>
          <p:cNvPr id="11" name="Hình ảnh 10" descr="Ảnh có chứa đồ điện tử, văn bản, ảnh chụp màn hình, màn hình&#10;&#10;Nội dung do AI tạo ra có thể không chính xác.">
            <a:extLst>
              <a:ext uri="{FF2B5EF4-FFF2-40B4-BE49-F238E27FC236}">
                <a16:creationId xmlns:a16="http://schemas.microsoft.com/office/drawing/2014/main" id="{FD139F7E-6197-EA3A-4A84-481781918D5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872" y="3169674"/>
            <a:ext cx="3457575" cy="6127955"/>
          </a:xfrm>
          <a:prstGeom prst="rect">
            <a:avLst/>
          </a:prstGeom>
        </p:spPr>
      </p:pic>
      <p:pic>
        <p:nvPicPr>
          <p:cNvPr id="13" name="Hình ảnh 12" descr="Ảnh có chứa đồ điện tử, Kỹ thuật điện, Linh kiện điện, Thành phần mạch điện&#10;&#10;Nội dung do AI tạo ra có thể không chính xác.">
            <a:extLst>
              <a:ext uri="{FF2B5EF4-FFF2-40B4-BE49-F238E27FC236}">
                <a16:creationId xmlns:a16="http://schemas.microsoft.com/office/drawing/2014/main" id="{73A8D6B9-6D2D-2A0A-2C12-DBF5A08B0B5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921" y="419100"/>
            <a:ext cx="7772400" cy="4371975"/>
          </a:xfrm>
          <a:prstGeom prst="roundRect">
            <a:avLst>
              <a:gd name="adj" fmla="val 7896"/>
            </a:avLst>
          </a:prstGeom>
        </p:spPr>
      </p:pic>
      <p:pic>
        <p:nvPicPr>
          <p:cNvPr id="15" name="Hình ảnh 14" descr="Ảnh có chứa đồ điện tử, Kỹ thuật điện, văn bản, Linh kiện điện&#10;&#10;Nội dung do AI tạo ra có thể không chính xác.">
            <a:extLst>
              <a:ext uri="{FF2B5EF4-FFF2-40B4-BE49-F238E27FC236}">
                <a16:creationId xmlns:a16="http://schemas.microsoft.com/office/drawing/2014/main" id="{2AF5580B-DA8F-5B45-BC95-98FC925664C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90671" y="4324350"/>
            <a:ext cx="4914899" cy="6553199"/>
          </a:xfrm>
          <a:prstGeom prst="roundRect">
            <a:avLst>
              <a:gd name="adj" fmla="val 6464"/>
            </a:avLst>
          </a:prstGeom>
        </p:spPr>
      </p:pic>
    </p:spTree>
    <p:extLst>
      <p:ext uri="{BB962C8B-B14F-4D97-AF65-F5344CB8AC3E}">
        <p14:creationId xmlns:p14="http://schemas.microsoft.com/office/powerpoint/2010/main" val="587343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0639" y="653300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696122" h="668277">
                <a:moveTo>
                  <a:pt x="0" y="0"/>
                </a:moveTo>
                <a:lnTo>
                  <a:pt x="696122" y="0"/>
                </a:lnTo>
                <a:lnTo>
                  <a:pt x="696122" y="668278"/>
                </a:lnTo>
                <a:lnTo>
                  <a:pt x="0" y="6682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680639" y="3493093"/>
            <a:ext cx="13164133" cy="3300814"/>
            <a:chOff x="0" y="0"/>
            <a:chExt cx="17552178" cy="4401085"/>
          </a:xfrm>
        </p:grpSpPr>
        <p:sp>
          <p:nvSpPr>
            <p:cNvPr id="5" name="TextBox 5"/>
            <p:cNvSpPr txBox="1"/>
            <p:nvPr/>
          </p:nvSpPr>
          <p:spPr>
            <a:xfrm>
              <a:off x="0" y="-171450"/>
              <a:ext cx="14695658" cy="20573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3090"/>
                </a:lnSpc>
                <a:spcBef>
                  <a:spcPct val="0"/>
                </a:spcBef>
              </a:pPr>
              <a:r>
                <a:rPr lang="en-US" sz="9350">
                  <a:solidFill>
                    <a:srgbClr val="FFFFFF"/>
                  </a:solidFill>
                  <a:latin typeface="Pattanakarn Expanded"/>
                  <a:ea typeface="Pattanakarn Expanded"/>
                  <a:cs typeface="Pattanakarn Expanded"/>
                  <a:sym typeface="Pattanakarn Expanded"/>
                </a:rPr>
                <a:t>PROGRAMMING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647762"/>
              <a:ext cx="17552178" cy="27533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734"/>
                </a:lnSpc>
                <a:spcBef>
                  <a:spcPct val="0"/>
                </a:spcBef>
              </a:pPr>
              <a:r>
                <a:rPr lang="en-US" sz="11953" b="1" dirty="0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FLOWCHART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96587">
                <a:alpha val="100000"/>
              </a:srgbClr>
            </a:gs>
            <a:gs pos="100000">
              <a:srgbClr val="031625">
                <a:alpha val="76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941109" y="191853"/>
            <a:ext cx="6760095" cy="9956931"/>
          </a:xfrm>
          <a:prstGeom prst="roundRect">
            <a:avLst>
              <a:gd name="adj" fmla="val 4042"/>
            </a:avLst>
          </a:prstGeom>
          <a:blipFill>
            <a:blip r:embed="rId3"/>
            <a:stretch>
              <a:fillRect l="-1380" r="-138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90907" y="1811256"/>
            <a:ext cx="10429493" cy="8434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77803" lvl="1" indent="-338902" algn="l">
              <a:lnSpc>
                <a:spcPts val="4395"/>
              </a:lnSpc>
              <a:buFont typeface="Arial"/>
              <a:buChar char="•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✅ Initialization Phase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MCU (Arduino/ESP8266) sets up ultrasonic sensor, RFID, keypad, Bluetooth, and memory.</a:t>
            </a:r>
          </a:p>
          <a:p>
            <a:pPr algn="l">
              <a:lnSpc>
                <a:spcPts val="4395"/>
              </a:lnSpc>
            </a:pPr>
            <a:endParaRPr lang="en-US" sz="313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677803" lvl="1" indent="-338902" algn="l">
              <a:lnSpc>
                <a:spcPts val="4395"/>
              </a:lnSpc>
              <a:buFont typeface="Arial"/>
              <a:buChar char="•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🔍 Presence Detection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Ultrasonic sensor checks if a user is within 0.5m range.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If no user: remain idle, door locked.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If yes: activate Bluetooth, allow input.</a:t>
            </a:r>
          </a:p>
          <a:p>
            <a:pPr algn="l">
              <a:lnSpc>
                <a:spcPts val="4395"/>
              </a:lnSpc>
            </a:pPr>
            <a:endParaRPr lang="en-US" sz="313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677803" lvl="1" indent="-338902" algn="l">
              <a:lnSpc>
                <a:spcPts val="4395"/>
              </a:lnSpc>
              <a:buFont typeface="Arial"/>
              <a:buChar char="•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🔐 Authentication Options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Enter PIN via keypad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Scan RFID card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Connect via smartphone (Bluetooth ID)</a:t>
            </a:r>
          </a:p>
          <a:p>
            <a:pPr algn="l">
              <a:lnSpc>
                <a:spcPts val="4395"/>
              </a:lnSpc>
              <a:spcBef>
                <a:spcPct val="0"/>
              </a:spcBef>
            </a:pPr>
            <a:endParaRPr lang="en-US" sz="313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567718"/>
            <a:ext cx="10747335" cy="1044742"/>
            <a:chOff x="0" y="0"/>
            <a:chExt cx="14329780" cy="1392989"/>
          </a:xfrm>
        </p:grpSpPr>
        <p:sp>
          <p:nvSpPr>
            <p:cNvPr id="6" name="Freeform 6"/>
            <p:cNvSpPr/>
            <p:nvPr/>
          </p:nvSpPr>
          <p:spPr>
            <a:xfrm>
              <a:off x="0" y="169124"/>
              <a:ext cx="928163" cy="891036"/>
            </a:xfrm>
            <a:custGeom>
              <a:avLst/>
              <a:gdLst/>
              <a:ahLst/>
              <a:cxnLst/>
              <a:rect l="l" t="t" r="r" b="b"/>
              <a:pathLst>
                <a:path w="928163" h="891036">
                  <a:moveTo>
                    <a:pt x="0" y="0"/>
                  </a:moveTo>
                  <a:lnTo>
                    <a:pt x="928163" y="0"/>
                  </a:lnTo>
                  <a:lnTo>
                    <a:pt x="928163" y="891037"/>
                  </a:lnTo>
                  <a:lnTo>
                    <a:pt x="0" y="8910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385363" y="95250"/>
              <a:ext cx="12944417" cy="1297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50"/>
                </a:lnSpc>
                <a:spcBef>
                  <a:spcPct val="0"/>
                </a:spcBef>
              </a:pPr>
              <a:r>
                <a:rPr lang="en-US" sz="6619" b="1" u="none" strike="noStrike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FLOWCHART</a:t>
              </a: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96587">
                <a:alpha val="100000"/>
              </a:srgbClr>
            </a:gs>
            <a:gs pos="100000">
              <a:srgbClr val="031625">
                <a:alpha val="76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90906" y="1811256"/>
            <a:ext cx="10550203" cy="8337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7803" lvl="1" indent="-338902" algn="l">
              <a:lnSpc>
                <a:spcPts val="4395"/>
              </a:lnSpc>
              <a:buFont typeface="Arial"/>
              <a:buChar char="•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⚙️ Credential Verification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If match found:</a:t>
            </a:r>
          </a:p>
          <a:p>
            <a:pPr marL="2033410" lvl="3" indent="-508352" algn="l">
              <a:lnSpc>
                <a:spcPts val="4395"/>
              </a:lnSpc>
              <a:buFont typeface="Arial"/>
              <a:buChar char="￭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✅ Unlock door (relay activates magnetic lock)</a:t>
            </a:r>
          </a:p>
          <a:p>
            <a:pPr marL="2033410" lvl="3" indent="-508352" algn="l">
              <a:lnSpc>
                <a:spcPts val="4395"/>
              </a:lnSpc>
              <a:buFont typeface="Arial"/>
              <a:buChar char="￭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📟 Show success message on LCD/app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If not:</a:t>
            </a:r>
          </a:p>
          <a:p>
            <a:pPr marL="2033410" lvl="3" indent="-508352" algn="l">
              <a:lnSpc>
                <a:spcPts val="4395"/>
              </a:lnSpc>
              <a:buFont typeface="Arial"/>
              <a:buChar char="￭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❌ Stay locked, show error, reset to idle</a:t>
            </a:r>
          </a:p>
          <a:p>
            <a:pPr algn="l">
              <a:lnSpc>
                <a:spcPts val="4395"/>
              </a:lnSpc>
            </a:pPr>
            <a:endParaRPr lang="en-US" sz="313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677803" lvl="1" indent="-338902" algn="l">
              <a:lnSpc>
                <a:spcPts val="4395"/>
              </a:lnSpc>
              <a:buFont typeface="Arial"/>
              <a:buChar char="•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🛠️ Credential Management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Admin can add/remove RFID or PINs via secure ROM update mode.</a:t>
            </a:r>
          </a:p>
          <a:p>
            <a:pPr algn="l">
              <a:lnSpc>
                <a:spcPts val="4395"/>
              </a:lnSpc>
            </a:pPr>
            <a:endParaRPr lang="en-US" sz="313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677803" lvl="1" indent="-338902" algn="l">
              <a:lnSpc>
                <a:spcPts val="4395"/>
              </a:lnSpc>
              <a:buFont typeface="Arial"/>
              <a:buChar char="•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🔋 Power Efficiency</a:t>
            </a:r>
          </a:p>
          <a:p>
            <a:pPr marL="1355607" lvl="2" indent="-451869" algn="l">
              <a:lnSpc>
                <a:spcPts val="4395"/>
              </a:lnSpc>
              <a:buFont typeface="Arial"/>
              <a:buChar char="⚬"/>
            </a:pPr>
            <a:r>
              <a:rPr lang="en-US" sz="313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Modules like Bluetooth and relay only turn on when needed to save power.</a:t>
            </a:r>
          </a:p>
          <a:p>
            <a:pPr algn="l">
              <a:lnSpc>
                <a:spcPts val="4395"/>
              </a:lnSpc>
              <a:spcBef>
                <a:spcPct val="0"/>
              </a:spcBef>
            </a:pPr>
            <a:endParaRPr lang="en-US" sz="313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28700" y="567718"/>
            <a:ext cx="10747335" cy="1044742"/>
            <a:chOff x="0" y="0"/>
            <a:chExt cx="14329780" cy="1392989"/>
          </a:xfrm>
        </p:grpSpPr>
        <p:sp>
          <p:nvSpPr>
            <p:cNvPr id="5" name="Freeform 5"/>
            <p:cNvSpPr/>
            <p:nvPr/>
          </p:nvSpPr>
          <p:spPr>
            <a:xfrm>
              <a:off x="0" y="169124"/>
              <a:ext cx="928163" cy="891036"/>
            </a:xfrm>
            <a:custGeom>
              <a:avLst/>
              <a:gdLst/>
              <a:ahLst/>
              <a:cxnLst/>
              <a:rect l="l" t="t" r="r" b="b"/>
              <a:pathLst>
                <a:path w="928163" h="891036">
                  <a:moveTo>
                    <a:pt x="0" y="0"/>
                  </a:moveTo>
                  <a:lnTo>
                    <a:pt x="928163" y="0"/>
                  </a:lnTo>
                  <a:lnTo>
                    <a:pt x="928163" y="891037"/>
                  </a:lnTo>
                  <a:lnTo>
                    <a:pt x="0" y="8910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385363" y="95250"/>
              <a:ext cx="12944417" cy="1297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50"/>
                </a:lnSpc>
                <a:spcBef>
                  <a:spcPct val="0"/>
                </a:spcBef>
              </a:pPr>
              <a:r>
                <a:rPr lang="en-US" sz="6619" b="1" u="none" strike="noStrike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FLOWCHART</a:t>
              </a:r>
            </a:p>
          </p:txBody>
        </p:sp>
      </p:grpSp>
      <p:sp>
        <p:nvSpPr>
          <p:cNvPr id="8" name="Freeform 3">
            <a:extLst>
              <a:ext uri="{FF2B5EF4-FFF2-40B4-BE49-F238E27FC236}">
                <a16:creationId xmlns:a16="http://schemas.microsoft.com/office/drawing/2014/main" id="{76B704F4-AA03-7E10-084E-ED6361756F49}"/>
              </a:ext>
            </a:extLst>
          </p:cNvPr>
          <p:cNvSpPr/>
          <p:nvPr/>
        </p:nvSpPr>
        <p:spPr>
          <a:xfrm>
            <a:off x="10941109" y="191853"/>
            <a:ext cx="6760095" cy="9956931"/>
          </a:xfrm>
          <a:prstGeom prst="roundRect">
            <a:avLst>
              <a:gd name="adj" fmla="val 4042"/>
            </a:avLst>
          </a:prstGeom>
          <a:blipFill>
            <a:blip r:embed="rId5"/>
            <a:stretch>
              <a:fillRect l="-1380" r="-1380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27443" y="0"/>
            <a:ext cx="4960557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0" y="0"/>
                </a:moveTo>
                <a:lnTo>
                  <a:pt x="11294975" y="0"/>
                </a:lnTo>
                <a:lnTo>
                  <a:pt x="11294975" y="11294975"/>
                </a:lnTo>
                <a:lnTo>
                  <a:pt x="0" y="112949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1045258" y="1502554"/>
            <a:ext cx="6429006" cy="4183097"/>
          </a:xfrm>
          <a:custGeom>
            <a:avLst/>
            <a:gdLst/>
            <a:ahLst/>
            <a:cxnLst/>
            <a:rect l="l" t="t" r="r" b="b"/>
            <a:pathLst>
              <a:path w="6429006" h="4183097">
                <a:moveTo>
                  <a:pt x="0" y="0"/>
                </a:moveTo>
                <a:lnTo>
                  <a:pt x="6429005" y="0"/>
                </a:lnTo>
                <a:lnTo>
                  <a:pt x="6429005" y="4183098"/>
                </a:lnTo>
                <a:lnTo>
                  <a:pt x="0" y="41830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146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02396" y="2447703"/>
            <a:ext cx="10612896" cy="6799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🎯 </a:t>
            </a:r>
            <a:r>
              <a:rPr lang="en-US" sz="28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Objective: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Enhance home security and user convenience.</a:t>
            </a:r>
          </a:p>
          <a:p>
            <a:pPr marL="834812" lvl="2" algn="l">
              <a:lnSpc>
                <a:spcPts val="4059"/>
              </a:lnSpc>
            </a:pPr>
            <a:endParaRPr lang="en-US" sz="2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🧠 </a:t>
            </a:r>
            <a:r>
              <a:rPr lang="en-US" sz="28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Core Controller: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Arduino Uno processes inputs, handles authentication, and controls devices.</a:t>
            </a:r>
          </a:p>
          <a:p>
            <a:pPr marL="834812" lvl="2" algn="l">
              <a:lnSpc>
                <a:spcPts val="4059"/>
              </a:lnSpc>
            </a:pPr>
            <a:endParaRPr lang="en-US" sz="2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🔑 </a:t>
            </a:r>
            <a:r>
              <a:rPr lang="en-US" sz="28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Access Methods: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Ultrasonic Sensor (HC-SR04) – Detects presence to activate system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Keypad (4x4) – Secure PIN entry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RFID Reader (RC522) – Tap MIFARE cards/key fobs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Bluetooth (HC-05) – Unlock via smartphone app</a:t>
            </a:r>
          </a:p>
        </p:txBody>
      </p:sp>
      <p:sp>
        <p:nvSpPr>
          <p:cNvPr id="5" name="Freeform 5"/>
          <p:cNvSpPr/>
          <p:nvPr/>
        </p:nvSpPr>
        <p:spPr>
          <a:xfrm>
            <a:off x="11045258" y="5847577"/>
            <a:ext cx="6429006" cy="3634678"/>
          </a:xfrm>
          <a:custGeom>
            <a:avLst/>
            <a:gdLst/>
            <a:ahLst/>
            <a:cxnLst/>
            <a:rect l="l" t="t" r="r" b="b"/>
            <a:pathLst>
              <a:path w="6429006" h="3634678">
                <a:moveTo>
                  <a:pt x="0" y="0"/>
                </a:moveTo>
                <a:lnTo>
                  <a:pt x="6429005" y="0"/>
                </a:lnTo>
                <a:lnTo>
                  <a:pt x="6429005" y="3634678"/>
                </a:lnTo>
                <a:lnTo>
                  <a:pt x="0" y="36346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642" b="-2701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5420489" y="186196"/>
            <a:ext cx="7447022" cy="1157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0"/>
              </a:lnSpc>
              <a:spcBef>
                <a:spcPct val="0"/>
              </a:spcBef>
            </a:pPr>
            <a:r>
              <a:rPr lang="en-US" sz="6493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ABSTRACT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1028863E-2845-744D-5432-5590966FFFAF}"/>
              </a:ext>
            </a:extLst>
          </p:cNvPr>
          <p:cNvSpPr/>
          <p:nvPr/>
        </p:nvSpPr>
        <p:spPr>
          <a:xfrm>
            <a:off x="744972" y="413868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724F4E-5113-C7BE-4FC8-7A357B72E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6FA640D-6B4B-29ED-E33B-5267158A8783}"/>
              </a:ext>
            </a:extLst>
          </p:cNvPr>
          <p:cNvSpPr/>
          <p:nvPr/>
        </p:nvSpPr>
        <p:spPr>
          <a:xfrm>
            <a:off x="680639" y="653300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696122" h="668277">
                <a:moveTo>
                  <a:pt x="0" y="0"/>
                </a:moveTo>
                <a:lnTo>
                  <a:pt x="696122" y="0"/>
                </a:lnTo>
                <a:lnTo>
                  <a:pt x="696122" y="668278"/>
                </a:lnTo>
                <a:lnTo>
                  <a:pt x="0" y="6682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E024D61-92B4-3C55-EB45-5F3AC81B95AC}"/>
              </a:ext>
            </a:extLst>
          </p:cNvPr>
          <p:cNvSpPr/>
          <p:nvPr/>
        </p:nvSpPr>
        <p:spPr>
          <a:xfrm>
            <a:off x="13948121" y="0"/>
            <a:ext cx="4339879" cy="10287000"/>
          </a:xfrm>
          <a:custGeom>
            <a:avLst/>
            <a:gdLst/>
            <a:ahLst/>
            <a:cxnLst/>
            <a:rect l="l" t="t" r="r" b="b"/>
            <a:pathLst>
              <a:path w="10414508" h="10414508">
                <a:moveTo>
                  <a:pt x="0" y="0"/>
                </a:moveTo>
                <a:lnTo>
                  <a:pt x="10414508" y="0"/>
                </a:lnTo>
                <a:lnTo>
                  <a:pt x="10414508" y="10414508"/>
                </a:lnTo>
                <a:lnTo>
                  <a:pt x="0" y="104145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12576E2B-E9F8-A1D5-C6AC-5A2398B7E4AB}"/>
              </a:ext>
            </a:extLst>
          </p:cNvPr>
          <p:cNvSpPr txBox="1"/>
          <p:nvPr/>
        </p:nvSpPr>
        <p:spPr>
          <a:xfrm>
            <a:off x="1600200" y="2781300"/>
            <a:ext cx="13164133" cy="2141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734"/>
              </a:lnSpc>
              <a:spcBef>
                <a:spcPct val="0"/>
              </a:spcBef>
            </a:pPr>
            <a:r>
              <a:rPr lang="en-US" sz="12000" dirty="0">
                <a:solidFill>
                  <a:srgbClr val="54BAFF"/>
                </a:solidFill>
                <a:latin typeface="Sigmar One"/>
                <a:ea typeface="Sigmar One"/>
                <a:cs typeface="Sigmar One"/>
                <a:sym typeface="Sigmar One"/>
              </a:rPr>
              <a:t>CONCLUSION</a:t>
            </a:r>
            <a:endParaRPr lang="en-US" sz="12000" b="1" dirty="0">
              <a:solidFill>
                <a:srgbClr val="54BAFF"/>
              </a:solidFill>
              <a:latin typeface="Pattanakarn Expanded Bold"/>
              <a:ea typeface="Pattanakarn Expanded Bold"/>
              <a:cs typeface="Pattanakarn Expanded Bold"/>
              <a:sym typeface="Pattanakarn Expanded Bold"/>
            </a:endParaRPr>
          </a:p>
        </p:txBody>
      </p:sp>
    </p:spTree>
    <p:extLst>
      <p:ext uri="{BB962C8B-B14F-4D97-AF65-F5344CB8AC3E}">
        <p14:creationId xmlns:p14="http://schemas.microsoft.com/office/powerpoint/2010/main" val="1693786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1"/>
            <a:ext cx="5443150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564397" y="832614"/>
            <a:ext cx="12635974" cy="1060450"/>
            <a:chOff x="0" y="0"/>
            <a:chExt cx="16847966" cy="1413933"/>
          </a:xfrm>
        </p:grpSpPr>
        <p:sp>
          <p:nvSpPr>
            <p:cNvPr id="4" name="Freeform 4"/>
            <p:cNvSpPr/>
            <p:nvPr/>
          </p:nvSpPr>
          <p:spPr>
            <a:xfrm>
              <a:off x="0" y="261448"/>
              <a:ext cx="928163" cy="891036"/>
            </a:xfrm>
            <a:custGeom>
              <a:avLst/>
              <a:gdLst/>
              <a:ahLst/>
              <a:cxnLst/>
              <a:rect l="l" t="t" r="r" b="b"/>
              <a:pathLst>
                <a:path w="928163" h="891036">
                  <a:moveTo>
                    <a:pt x="0" y="0"/>
                  </a:moveTo>
                  <a:lnTo>
                    <a:pt x="928163" y="0"/>
                  </a:lnTo>
                  <a:lnTo>
                    <a:pt x="928163" y="891037"/>
                  </a:lnTo>
                  <a:lnTo>
                    <a:pt x="0" y="8910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266178" y="-123825"/>
              <a:ext cx="15581787" cy="15377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99"/>
                </a:lnSpc>
                <a:spcBef>
                  <a:spcPct val="0"/>
                </a:spcBef>
              </a:pPr>
              <a:r>
                <a:rPr lang="en-US" sz="6999" dirty="0">
                  <a:solidFill>
                    <a:srgbClr val="54BAFF"/>
                  </a:solidFill>
                  <a:latin typeface="Sigmar One"/>
                  <a:ea typeface="Sigmar One"/>
                  <a:cs typeface="Sigmar One"/>
                  <a:sym typeface="Sigmar One"/>
                </a:rPr>
                <a:t>CONCLUSION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6002000" y="8521237"/>
            <a:ext cx="3109173" cy="2464726"/>
          </a:xfrm>
          <a:custGeom>
            <a:avLst/>
            <a:gdLst/>
            <a:ahLst/>
            <a:cxnLst/>
            <a:rect l="l" t="t" r="r" b="b"/>
            <a:pathLst>
              <a:path w="3109173" h="2464726">
                <a:moveTo>
                  <a:pt x="0" y="0"/>
                </a:moveTo>
                <a:lnTo>
                  <a:pt x="3109173" y="0"/>
                </a:lnTo>
                <a:lnTo>
                  <a:pt x="3109173" y="2464726"/>
                </a:lnTo>
                <a:lnTo>
                  <a:pt x="0" y="24647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564397" y="2338070"/>
            <a:ext cx="8205454" cy="7415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✅ Multi-layer Authentication:</a:t>
            </a:r>
          </a:p>
          <a:p>
            <a:pPr marL="1209039" lvl="2" indent="-403013" algn="l">
              <a:lnSpc>
                <a:spcPts val="3919"/>
              </a:lnSpc>
              <a:buFont typeface="Arial"/>
              <a:buChar char="⚬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Uses ultrasonic sensor, RFID, keypad, and Bluetooth for secure access.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🧠 Central Controller:</a:t>
            </a:r>
          </a:p>
          <a:p>
            <a:pPr marL="1209039" lvl="2" indent="-403013" algn="l">
              <a:lnSpc>
                <a:spcPts val="3919"/>
              </a:lnSpc>
              <a:buFont typeface="Arial"/>
              <a:buChar char="⚬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Arduino Uno handles input processing and access verification.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🔋 Power Efficiency:</a:t>
            </a:r>
          </a:p>
          <a:p>
            <a:pPr marL="1209039" lvl="2" indent="-403013" algn="l">
              <a:lnSpc>
                <a:spcPts val="3919"/>
              </a:lnSpc>
              <a:buFont typeface="Arial"/>
              <a:buChar char="⚬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Activates Bluetooth and relay only upon user presence.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📱 Mobile App Integration:</a:t>
            </a:r>
          </a:p>
          <a:p>
            <a:pPr marL="1209039" lvl="2" indent="-403013" algn="l">
              <a:lnSpc>
                <a:spcPts val="3919"/>
              </a:lnSpc>
              <a:spcBef>
                <a:spcPct val="0"/>
              </a:spcBef>
              <a:buFont typeface="Arial"/>
              <a:buChar char="⚬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Supports remote unlock and real-time monitoring.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07938" y="2338070"/>
            <a:ext cx="8384866" cy="5434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🔄 Flexible Management:</a:t>
            </a:r>
          </a:p>
          <a:p>
            <a:pPr marL="1209039" lvl="2" indent="-403013" algn="l">
              <a:lnSpc>
                <a:spcPts val="3919"/>
              </a:lnSpc>
              <a:buFont typeface="Arial"/>
              <a:buChar char="⚬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Allows credential updates (PIN/RFID) by authorized users.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🔧 Modular &amp; Expandable:</a:t>
            </a:r>
          </a:p>
          <a:p>
            <a:pPr marL="1209039" lvl="2" indent="-403013" algn="l">
              <a:lnSpc>
                <a:spcPts val="3919"/>
              </a:lnSpc>
              <a:buFont typeface="Arial"/>
              <a:buChar char="⚬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Ready for upgrades (e.g., fingerprint, camera, cloud logging).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🏡Use Cases:</a:t>
            </a:r>
          </a:p>
          <a:p>
            <a:pPr marL="1209039" lvl="2" indent="-403013" algn="l">
              <a:lnSpc>
                <a:spcPts val="3919"/>
              </a:lnSpc>
              <a:spcBef>
                <a:spcPct val="0"/>
              </a:spcBef>
              <a:buFont typeface="Arial"/>
              <a:buChar char="⚬"/>
            </a:pPr>
            <a:r>
              <a:rPr lang="en-US" sz="2799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Suitable for smart homes and office security.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-1275219"/>
            <a:ext cx="18527396" cy="7821121"/>
            <a:chOff x="0" y="0"/>
            <a:chExt cx="4879643" cy="20598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79644" cy="2059884"/>
            </a:xfrm>
            <a:custGeom>
              <a:avLst/>
              <a:gdLst/>
              <a:ahLst/>
              <a:cxnLst/>
              <a:rect l="l" t="t" r="r" b="b"/>
              <a:pathLst>
                <a:path w="4879644" h="2059884">
                  <a:moveTo>
                    <a:pt x="0" y="0"/>
                  </a:moveTo>
                  <a:lnTo>
                    <a:pt x="4879644" y="0"/>
                  </a:lnTo>
                  <a:lnTo>
                    <a:pt x="4879644" y="2059884"/>
                  </a:lnTo>
                  <a:lnTo>
                    <a:pt x="0" y="2059884"/>
                  </a:lnTo>
                  <a:close/>
                </a:path>
              </a:pathLst>
            </a:custGeom>
            <a:gradFill rotWithShape="1">
              <a:gsLst>
                <a:gs pos="0">
                  <a:srgbClr val="011626">
                    <a:alpha val="100000"/>
                  </a:srgbClr>
                </a:gs>
                <a:gs pos="100000">
                  <a:srgbClr val="000000">
                    <a:alpha val="335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79643" cy="20979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64397" y="1028700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696122" h="668277">
                <a:moveTo>
                  <a:pt x="0" y="0"/>
                </a:moveTo>
                <a:lnTo>
                  <a:pt x="696122" y="0"/>
                </a:lnTo>
                <a:lnTo>
                  <a:pt x="696122" y="668277"/>
                </a:lnTo>
                <a:lnTo>
                  <a:pt x="0" y="6682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2692304" y="4670370"/>
            <a:ext cx="12903392" cy="1367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31"/>
              </a:lnSpc>
              <a:spcBef>
                <a:spcPct val="0"/>
              </a:spcBef>
            </a:pPr>
            <a:r>
              <a:rPr lang="en-US" sz="7665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FOR LISTENING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780099" y="3503014"/>
            <a:ext cx="6967198" cy="1319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31"/>
              </a:lnSpc>
              <a:spcBef>
                <a:spcPct val="0"/>
              </a:spcBef>
            </a:pPr>
            <a:r>
              <a:rPr lang="en-US" sz="7665" dirty="0">
                <a:solidFill>
                  <a:srgbClr val="FFFFFF"/>
                </a:solidFill>
                <a:latin typeface="Pattanakarn Expanded"/>
                <a:ea typeface="Pattanakarn Expanded"/>
                <a:cs typeface="Pattanakarn Expanded"/>
                <a:sym typeface="Pattanakarn Expanded"/>
              </a:rPr>
              <a:t>THANK YOU</a:t>
            </a: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27443" y="0"/>
            <a:ext cx="4960558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0" y="0"/>
                </a:moveTo>
                <a:lnTo>
                  <a:pt x="11294975" y="0"/>
                </a:lnTo>
                <a:lnTo>
                  <a:pt x="11294975" y="11294975"/>
                </a:lnTo>
                <a:lnTo>
                  <a:pt x="0" y="112949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045258" y="1502554"/>
            <a:ext cx="6429006" cy="4183097"/>
          </a:xfrm>
          <a:custGeom>
            <a:avLst/>
            <a:gdLst/>
            <a:ahLst/>
            <a:cxnLst/>
            <a:rect l="l" t="t" r="r" b="b"/>
            <a:pathLst>
              <a:path w="6429006" h="4183097">
                <a:moveTo>
                  <a:pt x="0" y="0"/>
                </a:moveTo>
                <a:lnTo>
                  <a:pt x="6429005" y="0"/>
                </a:lnTo>
                <a:lnTo>
                  <a:pt x="6429005" y="4183098"/>
                </a:lnTo>
                <a:lnTo>
                  <a:pt x="0" y="41830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146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00380" y="1880870"/>
            <a:ext cx="10612896" cy="8213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🔒 </a:t>
            </a:r>
            <a:r>
              <a:rPr lang="en-US" sz="28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Lock Mechanism: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Electromagnetic lock activated by a relay after successful authentication.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💻 </a:t>
            </a:r>
            <a:r>
              <a:rPr lang="en-US" sz="28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Software: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Modular code with libraries: 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Keypad.h</a:t>
            </a: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, MFRC522.h, </a:t>
            </a:r>
            <a:r>
              <a:rPr lang="en-US" sz="289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SoftwareSerial.h</a:t>
            </a:r>
            <a:endParaRPr lang="en-US" sz="2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⚙️ </a:t>
            </a:r>
            <a:r>
              <a:rPr lang="en-US" sz="28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Performance: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Reliable operation, response time &lt; 1s across all modes.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🚀 </a:t>
            </a:r>
            <a:r>
              <a:rPr lang="en-US" sz="28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Scalability: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Ready for upgrades like biometric access, 2FA, or cloud-based user management.</a:t>
            </a:r>
          </a:p>
          <a:p>
            <a:pPr marL="626109" lvl="1" indent="-313054" algn="l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✅ </a:t>
            </a:r>
            <a:r>
              <a:rPr lang="en-US" sz="289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Conclusion:</a:t>
            </a:r>
          </a:p>
          <a:p>
            <a:pPr marL="1252218" lvl="2" indent="-417406" algn="l">
              <a:lnSpc>
                <a:spcPts val="4059"/>
              </a:lnSpc>
              <a:buFont typeface="Arial"/>
              <a:buChar char="⚬"/>
            </a:pPr>
            <a:r>
              <a:rPr lang="en-US" sz="28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Secure, flexible, and user-friendly — ideal for modern smart homes.</a:t>
            </a:r>
          </a:p>
          <a:p>
            <a:pPr algn="r">
              <a:lnSpc>
                <a:spcPts val="4059"/>
              </a:lnSpc>
              <a:spcBef>
                <a:spcPct val="0"/>
              </a:spcBef>
            </a:pPr>
            <a:endParaRPr lang="en-US" sz="289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1045258" y="5847577"/>
            <a:ext cx="6429006" cy="3634678"/>
          </a:xfrm>
          <a:custGeom>
            <a:avLst/>
            <a:gdLst/>
            <a:ahLst/>
            <a:cxnLst/>
            <a:rect l="l" t="t" r="r" b="b"/>
            <a:pathLst>
              <a:path w="6429006" h="3634678">
                <a:moveTo>
                  <a:pt x="0" y="0"/>
                </a:moveTo>
                <a:lnTo>
                  <a:pt x="6429005" y="0"/>
                </a:lnTo>
                <a:lnTo>
                  <a:pt x="6429005" y="3634678"/>
                </a:lnTo>
                <a:lnTo>
                  <a:pt x="0" y="36346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642" b="-2701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5420489" y="186196"/>
            <a:ext cx="7447022" cy="1157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0"/>
              </a:lnSpc>
              <a:spcBef>
                <a:spcPct val="0"/>
              </a:spcBef>
            </a:pPr>
            <a:r>
              <a:rPr lang="en-US" sz="6493" b="1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ABSTRACT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B241AD26-6331-D9A9-95AE-F4AC4663144D}"/>
              </a:ext>
            </a:extLst>
          </p:cNvPr>
          <p:cNvSpPr/>
          <p:nvPr/>
        </p:nvSpPr>
        <p:spPr>
          <a:xfrm>
            <a:off x="744972" y="413868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" y="1"/>
            <a:ext cx="5198219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96159" y="1935755"/>
            <a:ext cx="6671807" cy="8011996"/>
          </a:xfrm>
          <a:custGeom>
            <a:avLst/>
            <a:gdLst/>
            <a:ahLst/>
            <a:cxnLst/>
            <a:rect l="l" t="t" r="r" b="b"/>
            <a:pathLst>
              <a:path w="6671807" h="8011996">
                <a:moveTo>
                  <a:pt x="0" y="0"/>
                </a:moveTo>
                <a:lnTo>
                  <a:pt x="6671807" y="0"/>
                </a:lnTo>
                <a:lnTo>
                  <a:pt x="6671807" y="8011995"/>
                </a:lnTo>
                <a:lnTo>
                  <a:pt x="0" y="8011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41094" y="2974698"/>
            <a:ext cx="5954918" cy="6091459"/>
          </a:xfrm>
          <a:custGeom>
            <a:avLst/>
            <a:gdLst/>
            <a:ahLst/>
            <a:cxnLst/>
            <a:rect l="l" t="t" r="r" b="b"/>
            <a:pathLst>
              <a:path w="5954918" h="6091459">
                <a:moveTo>
                  <a:pt x="0" y="0"/>
                </a:moveTo>
                <a:lnTo>
                  <a:pt x="5954918" y="0"/>
                </a:lnTo>
                <a:lnTo>
                  <a:pt x="5954918" y="6091459"/>
                </a:lnTo>
                <a:lnTo>
                  <a:pt x="0" y="60914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211" r="-4150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8147050" y="1878605"/>
            <a:ext cx="9939048" cy="7839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0"/>
              </a:lnSpc>
            </a:pPr>
            <a:r>
              <a:rPr lang="en-US" sz="2986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❓ </a:t>
            </a:r>
            <a:r>
              <a:rPr lang="en-US" sz="2986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Do We Need a Smart Lock?</a:t>
            </a:r>
          </a:p>
          <a:p>
            <a:pPr marL="1289393" lvl="2" indent="-429798" algn="l">
              <a:lnSpc>
                <a:spcPts val="4180"/>
              </a:lnSpc>
              <a:buFont typeface="Arial"/>
              <a:buChar char="⚬"/>
            </a:pPr>
            <a:r>
              <a:rPr lang="en-US" sz="2986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🔐 Traditional locks are vulnerable to physical break-ins.</a:t>
            </a:r>
          </a:p>
          <a:p>
            <a:pPr marL="1289393" lvl="2" indent="-429798" algn="l">
              <a:lnSpc>
                <a:spcPts val="4180"/>
              </a:lnSpc>
              <a:buFont typeface="Arial"/>
              <a:buChar char="⚬"/>
            </a:pPr>
            <a:r>
              <a:rPr lang="en-US" sz="2986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🧠 Cyber threats are evolving — modern homes need smarter protection.</a:t>
            </a:r>
          </a:p>
          <a:p>
            <a:pPr marL="1289393" lvl="2" indent="-429798" algn="l">
              <a:lnSpc>
                <a:spcPts val="4180"/>
              </a:lnSpc>
              <a:buFont typeface="Arial"/>
              <a:buChar char="⚬"/>
            </a:pPr>
            <a:r>
              <a:rPr lang="en-US" sz="2986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🏠 As smart homes become common, secure and convenient access control is essential.</a:t>
            </a:r>
          </a:p>
          <a:p>
            <a:pPr algn="l">
              <a:lnSpc>
                <a:spcPts val="4180"/>
              </a:lnSpc>
            </a:pPr>
            <a:r>
              <a:rPr lang="en-US" sz="2986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💡 </a:t>
            </a:r>
            <a:r>
              <a:rPr lang="en-US" sz="2986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This Topic?</a:t>
            </a:r>
          </a:p>
          <a:p>
            <a:pPr marL="1289393" lvl="2" indent="-429798" algn="l">
              <a:lnSpc>
                <a:spcPts val="4180"/>
              </a:lnSpc>
              <a:buFont typeface="Arial"/>
              <a:buChar char="⚬"/>
            </a:pPr>
            <a:r>
              <a:rPr lang="en-US" sz="2986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⚙️ Technology is advancing rapidly — especially in IoT and embedded systems.</a:t>
            </a:r>
          </a:p>
          <a:p>
            <a:pPr marL="1289393" lvl="2" indent="-429798" algn="l">
              <a:lnSpc>
                <a:spcPts val="4180"/>
              </a:lnSpc>
              <a:buFont typeface="Arial"/>
              <a:buChar char="⚬"/>
            </a:pPr>
            <a:r>
              <a:rPr lang="en-US" sz="2986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🔒 Combines security, automation, and user convenience.</a:t>
            </a:r>
          </a:p>
          <a:p>
            <a:pPr marL="1289393" lvl="2" indent="-429798" algn="l">
              <a:lnSpc>
                <a:spcPts val="4180"/>
              </a:lnSpc>
              <a:spcBef>
                <a:spcPct val="0"/>
              </a:spcBef>
              <a:buFont typeface="Arial"/>
              <a:buChar char="⚬"/>
            </a:pPr>
            <a:r>
              <a:rPr lang="en-US" sz="2986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📱 Allows users to monitor and control access remotely — a growing demand in modern lifestyles.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91DA17-3C76-993C-7B35-AB935C480A32}"/>
              </a:ext>
            </a:extLst>
          </p:cNvPr>
          <p:cNvSpPr txBox="1"/>
          <p:nvPr/>
        </p:nvSpPr>
        <p:spPr>
          <a:xfrm>
            <a:off x="1744487" y="577435"/>
            <a:ext cx="8249001" cy="953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50"/>
              </a:lnSpc>
            </a:pPr>
            <a:r>
              <a:rPr lang="en-US" sz="6619" b="1" dirty="0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INTRODUCTION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B950ADD8-E436-E393-E1BD-8DF10A7BD863}"/>
              </a:ext>
            </a:extLst>
          </p:cNvPr>
          <p:cNvSpPr/>
          <p:nvPr/>
        </p:nvSpPr>
        <p:spPr>
          <a:xfrm>
            <a:off x="744972" y="413868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1"/>
            <a:ext cx="5198218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11294975" y="0"/>
                </a:moveTo>
                <a:lnTo>
                  <a:pt x="0" y="0"/>
                </a:lnTo>
                <a:lnTo>
                  <a:pt x="0" y="11294975"/>
                </a:lnTo>
                <a:lnTo>
                  <a:pt x="11294975" y="11294975"/>
                </a:lnTo>
                <a:lnTo>
                  <a:pt x="11294975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96159" y="1935755"/>
            <a:ext cx="6671807" cy="8011996"/>
          </a:xfrm>
          <a:custGeom>
            <a:avLst/>
            <a:gdLst/>
            <a:ahLst/>
            <a:cxnLst/>
            <a:rect l="l" t="t" r="r" b="b"/>
            <a:pathLst>
              <a:path w="6671807" h="8011996">
                <a:moveTo>
                  <a:pt x="0" y="0"/>
                </a:moveTo>
                <a:lnTo>
                  <a:pt x="6671807" y="0"/>
                </a:lnTo>
                <a:lnTo>
                  <a:pt x="6671807" y="8011995"/>
                </a:lnTo>
                <a:lnTo>
                  <a:pt x="0" y="8011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41094" y="2974698"/>
            <a:ext cx="5954918" cy="6091459"/>
          </a:xfrm>
          <a:custGeom>
            <a:avLst/>
            <a:gdLst/>
            <a:ahLst/>
            <a:cxnLst/>
            <a:rect l="l" t="t" r="r" b="b"/>
            <a:pathLst>
              <a:path w="5954918" h="6091459">
                <a:moveTo>
                  <a:pt x="0" y="0"/>
                </a:moveTo>
                <a:lnTo>
                  <a:pt x="5954918" y="0"/>
                </a:lnTo>
                <a:lnTo>
                  <a:pt x="5954918" y="6091459"/>
                </a:lnTo>
                <a:lnTo>
                  <a:pt x="0" y="60914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211" r="-4150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8204775" y="2095500"/>
            <a:ext cx="9879091" cy="716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22"/>
              </a:lnSpc>
            </a:pPr>
            <a:r>
              <a:rPr lang="en-US" sz="31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🚀 </a:t>
            </a:r>
            <a:r>
              <a:rPr lang="en-US" sz="3159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Highlights</a:t>
            </a:r>
          </a:p>
          <a:p>
            <a:pPr marL="1364134" lvl="2" indent="-454711" algn="l">
              <a:lnSpc>
                <a:spcPts val="4422"/>
              </a:lnSpc>
              <a:buFont typeface="Arial"/>
              <a:buChar char="⚬"/>
            </a:pPr>
            <a:r>
              <a:rPr lang="en-US" sz="31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🔑 Multi-modal unlocking: RFID card, keypad PIN, and Bluetooth app.</a:t>
            </a:r>
          </a:p>
          <a:p>
            <a:pPr marL="1364134" lvl="2" indent="-454711" algn="l">
              <a:lnSpc>
                <a:spcPts val="4422"/>
              </a:lnSpc>
              <a:buFont typeface="Arial"/>
              <a:buChar char="⚬"/>
            </a:pPr>
            <a:r>
              <a:rPr lang="en-US" sz="31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🧍 Human presence detection using an ultrasonic sensor (HC-SR04).</a:t>
            </a:r>
          </a:p>
          <a:p>
            <a:pPr marL="1364134" lvl="2" indent="-454711" algn="l">
              <a:lnSpc>
                <a:spcPts val="4422"/>
              </a:lnSpc>
              <a:buFont typeface="Arial"/>
              <a:buChar char="⚬"/>
            </a:pPr>
            <a:r>
              <a:rPr lang="en-US" sz="31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🌐 Real-time monitoring via Wi-Fi (</a:t>
            </a:r>
            <a:r>
              <a:rPr lang="en-US" sz="315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NodeMCU</a:t>
            </a:r>
            <a:r>
              <a:rPr lang="en-US" sz="31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 and </a:t>
            </a:r>
            <a:r>
              <a:rPr lang="en-US" sz="315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ThingSpeak</a:t>
            </a:r>
            <a:r>
              <a:rPr lang="en-US" sz="31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IoT platform.</a:t>
            </a:r>
          </a:p>
          <a:p>
            <a:pPr marL="1364134" lvl="2" indent="-454711" algn="l">
              <a:lnSpc>
                <a:spcPts val="4422"/>
              </a:lnSpc>
              <a:buFont typeface="Arial"/>
              <a:buChar char="⚬"/>
            </a:pPr>
            <a:r>
              <a:rPr lang="en-US" sz="31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⚡ Fast authentication, average response time &lt; 1s.</a:t>
            </a:r>
          </a:p>
          <a:p>
            <a:pPr marL="1364134" lvl="2" indent="-454711" algn="l">
              <a:lnSpc>
                <a:spcPts val="4422"/>
              </a:lnSpc>
              <a:buFont typeface="Arial"/>
              <a:buChar char="⚬"/>
            </a:pPr>
            <a:r>
              <a:rPr lang="en-US" sz="31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🔧 Modular design, ready for future upgrades like biometrics or 2FA.</a:t>
            </a:r>
          </a:p>
          <a:p>
            <a:pPr marL="1364134" lvl="2" indent="-454711" algn="l">
              <a:lnSpc>
                <a:spcPts val="4422"/>
              </a:lnSpc>
              <a:spcBef>
                <a:spcPct val="0"/>
              </a:spcBef>
              <a:buFont typeface="Arial"/>
              <a:buChar char="⚬"/>
            </a:pPr>
            <a:r>
              <a:rPr lang="en-US" sz="31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✅ Balances security, usability, and scalability — ideal for smart home systems.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44487" y="577435"/>
            <a:ext cx="8249001" cy="953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50"/>
              </a:lnSpc>
            </a:pPr>
            <a:r>
              <a:rPr lang="en-US" sz="6619" b="1" dirty="0">
                <a:solidFill>
                  <a:srgbClr val="54BAFF"/>
                </a:solidFill>
                <a:latin typeface="Pattanakarn Expanded Bold"/>
                <a:ea typeface="Pattanakarn Expanded Bold"/>
                <a:cs typeface="Pattanakarn Expanded Bold"/>
                <a:sym typeface="Pattanakarn Expanded Bold"/>
              </a:rPr>
              <a:t>INTRODUCTION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98DB0AF4-F680-288A-F1D3-FF1E7342D5F7}"/>
              </a:ext>
            </a:extLst>
          </p:cNvPr>
          <p:cNvSpPr/>
          <p:nvPr/>
        </p:nvSpPr>
        <p:spPr>
          <a:xfrm>
            <a:off x="744972" y="413868"/>
            <a:ext cx="696122" cy="668277"/>
          </a:xfrm>
          <a:custGeom>
            <a:avLst/>
            <a:gdLst/>
            <a:ahLst/>
            <a:cxnLst/>
            <a:rect l="l" t="t" r="r" b="b"/>
            <a:pathLst>
              <a:path w="928163" h="891036">
                <a:moveTo>
                  <a:pt x="0" y="0"/>
                </a:moveTo>
                <a:lnTo>
                  <a:pt x="928163" y="0"/>
                </a:lnTo>
                <a:lnTo>
                  <a:pt x="928163" y="891037"/>
                </a:lnTo>
                <a:lnTo>
                  <a:pt x="0" y="8910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48057" y="1"/>
            <a:ext cx="5639943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0" y="0"/>
                </a:moveTo>
                <a:lnTo>
                  <a:pt x="11294975" y="0"/>
                </a:lnTo>
                <a:lnTo>
                  <a:pt x="11294975" y="11294976"/>
                </a:lnTo>
                <a:lnTo>
                  <a:pt x="0" y="112949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28700" y="567718"/>
            <a:ext cx="10747335" cy="1044742"/>
            <a:chOff x="0" y="0"/>
            <a:chExt cx="14329780" cy="1392989"/>
          </a:xfrm>
        </p:grpSpPr>
        <p:sp>
          <p:nvSpPr>
            <p:cNvPr id="5" name="Freeform 5"/>
            <p:cNvSpPr/>
            <p:nvPr/>
          </p:nvSpPr>
          <p:spPr>
            <a:xfrm>
              <a:off x="0" y="169124"/>
              <a:ext cx="928163" cy="891036"/>
            </a:xfrm>
            <a:custGeom>
              <a:avLst/>
              <a:gdLst/>
              <a:ahLst/>
              <a:cxnLst/>
              <a:rect l="l" t="t" r="r" b="b"/>
              <a:pathLst>
                <a:path w="928163" h="891036">
                  <a:moveTo>
                    <a:pt x="0" y="0"/>
                  </a:moveTo>
                  <a:lnTo>
                    <a:pt x="928163" y="0"/>
                  </a:lnTo>
                  <a:lnTo>
                    <a:pt x="928163" y="891037"/>
                  </a:lnTo>
                  <a:lnTo>
                    <a:pt x="0" y="8910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385363" y="95250"/>
              <a:ext cx="12944417" cy="1297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50"/>
                </a:lnSpc>
                <a:spcBef>
                  <a:spcPct val="0"/>
                </a:spcBef>
              </a:pPr>
              <a:r>
                <a:rPr lang="en-US" sz="6619" b="1" u="none" strike="noStrike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BLOCK DIAGRAM</a:t>
              </a:r>
            </a:p>
          </p:txBody>
        </p:sp>
      </p:grpSp>
      <p:pic>
        <p:nvPicPr>
          <p:cNvPr id="8" name="Hình ảnh 7">
            <a:extLst>
              <a:ext uri="{FF2B5EF4-FFF2-40B4-BE49-F238E27FC236}">
                <a16:creationId xmlns:a16="http://schemas.microsoft.com/office/drawing/2014/main" id="{6B45ED3B-402F-99FF-B180-1C311D77D6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8511" y="1866900"/>
            <a:ext cx="11530977" cy="8082807"/>
          </a:xfrm>
          <a:prstGeom prst="roundRect">
            <a:avLst>
              <a:gd name="adj" fmla="val 3894"/>
            </a:avLst>
          </a:prstGeom>
        </p:spPr>
      </p:pic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48057" y="1"/>
            <a:ext cx="5639943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0" y="0"/>
                </a:moveTo>
                <a:lnTo>
                  <a:pt x="11294975" y="0"/>
                </a:lnTo>
                <a:lnTo>
                  <a:pt x="11294975" y="11294976"/>
                </a:lnTo>
                <a:lnTo>
                  <a:pt x="0" y="112949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70381" y="1612820"/>
            <a:ext cx="9958702" cy="8786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4625" lvl="1" indent="-267312" algn="l">
              <a:lnSpc>
                <a:spcPts val="3466"/>
              </a:lnSpc>
              <a:buFont typeface="Arial"/>
              <a:buChar char="•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System Architecture Overview</a:t>
            </a:r>
          </a:p>
          <a:p>
            <a:pPr marL="1069250" lvl="2" indent="-356417" algn="l">
              <a:lnSpc>
                <a:spcPts val="3466"/>
              </a:lnSpc>
              <a:buFont typeface="Arial"/>
              <a:buChar char="⚬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The smart door lock system is divided into 4 main functional blocks:</a:t>
            </a:r>
          </a:p>
          <a:p>
            <a:pPr marL="1603875" lvl="3" indent="-400969" algn="l">
              <a:lnSpc>
                <a:spcPts val="3466"/>
              </a:lnSpc>
              <a:buFont typeface="Arial"/>
              <a:buChar char="￭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🔹 Input</a:t>
            </a:r>
          </a:p>
          <a:p>
            <a:pPr marL="1603875" lvl="3" indent="-400969" algn="l">
              <a:lnSpc>
                <a:spcPts val="3466"/>
              </a:lnSpc>
              <a:buFont typeface="Arial"/>
              <a:buChar char="￭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🔹 Processing</a:t>
            </a:r>
          </a:p>
          <a:p>
            <a:pPr marL="1603875" lvl="3" indent="-400969" algn="l">
              <a:lnSpc>
                <a:spcPts val="3466"/>
              </a:lnSpc>
              <a:buFont typeface="Arial"/>
              <a:buChar char="￭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🔹 Output</a:t>
            </a:r>
          </a:p>
          <a:p>
            <a:pPr marL="1603875" lvl="3" indent="-400969" algn="l">
              <a:lnSpc>
                <a:spcPts val="3466"/>
              </a:lnSpc>
              <a:buFont typeface="Arial"/>
              <a:buChar char="￭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🔹 Communication</a:t>
            </a:r>
          </a:p>
          <a:p>
            <a:pPr marL="534625" lvl="1" indent="-267312" algn="l">
              <a:lnSpc>
                <a:spcPts val="3466"/>
              </a:lnSpc>
              <a:buFont typeface="Arial"/>
              <a:buChar char="•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1. Input Block</a:t>
            </a:r>
          </a:p>
          <a:p>
            <a:pPr marL="1069250" lvl="2" indent="-356417" algn="l">
              <a:lnSpc>
                <a:spcPts val="3466"/>
              </a:lnSpc>
              <a:buFont typeface="Arial"/>
              <a:buChar char="⚬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👣 Ultrasonic Sensor (HC-SR04):</a:t>
            </a:r>
          </a:p>
          <a:p>
            <a:pPr marL="1069250" lvl="2" indent="-356417" algn="l">
              <a:lnSpc>
                <a:spcPts val="3466"/>
              </a:lnSpc>
              <a:buFont typeface="Arial"/>
              <a:buChar char="⚬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 Detects human presence near the door (~&lt;100 cm) → triggers the system.</a:t>
            </a:r>
          </a:p>
          <a:p>
            <a:pPr marL="1069250" lvl="2" indent="-356417" algn="l">
              <a:lnSpc>
                <a:spcPts val="3466"/>
              </a:lnSpc>
              <a:buFont typeface="Arial"/>
              <a:buChar char="⚬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🔢 Keypad (4x4):</a:t>
            </a:r>
          </a:p>
          <a:p>
            <a:pPr marL="1603875" lvl="3" indent="-400969" algn="l">
              <a:lnSpc>
                <a:spcPts val="3466"/>
              </a:lnSpc>
              <a:buFont typeface="Arial"/>
              <a:buChar char="￭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 Allows users to enter a PIN.</a:t>
            </a:r>
          </a:p>
          <a:p>
            <a:pPr marL="1069250" lvl="2" indent="-356417" algn="l">
              <a:lnSpc>
                <a:spcPts val="3466"/>
              </a:lnSpc>
              <a:buFont typeface="Arial"/>
              <a:buChar char="⚬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📶 RFID Reader (MFRC522):</a:t>
            </a:r>
          </a:p>
          <a:p>
            <a:pPr marL="1603875" lvl="3" indent="-400969" algn="l">
              <a:lnSpc>
                <a:spcPts val="3466"/>
              </a:lnSpc>
              <a:buFont typeface="Arial"/>
              <a:buChar char="￭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 Scans contactless cards/tags, sends UID via SPI.</a:t>
            </a:r>
          </a:p>
          <a:p>
            <a:pPr marL="534625" lvl="1" indent="-267312" algn="l">
              <a:lnSpc>
                <a:spcPts val="3466"/>
              </a:lnSpc>
              <a:buFont typeface="Arial"/>
              <a:buChar char="•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2. Processing Block</a:t>
            </a:r>
          </a:p>
          <a:p>
            <a:pPr marL="1069250" lvl="2" indent="-356417" algn="l">
              <a:lnSpc>
                <a:spcPts val="3466"/>
              </a:lnSpc>
              <a:buFont typeface="Arial"/>
              <a:buChar char="⚬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🧩 Controller: Arduino Uno Rev3</a:t>
            </a:r>
          </a:p>
          <a:p>
            <a:pPr marL="1069250" lvl="2" indent="-356417" algn="l">
              <a:lnSpc>
                <a:spcPts val="3466"/>
              </a:lnSpc>
              <a:buFont typeface="Arial"/>
              <a:buChar char="⚬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📥 Reads and compares RFID/PIN input with stored credentials (EEPROM/flash).</a:t>
            </a:r>
          </a:p>
          <a:p>
            <a:pPr marL="1069250" lvl="2" indent="-356417" algn="l">
              <a:lnSpc>
                <a:spcPts val="3466"/>
              </a:lnSpc>
              <a:spcBef>
                <a:spcPct val="0"/>
              </a:spcBef>
              <a:buFont typeface="Arial"/>
              <a:buChar char="⚬"/>
            </a:pPr>
            <a:r>
              <a:rPr lang="en-US" sz="2476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🔁 Executes conditional logic to allow or deny access.</a:t>
            </a:r>
          </a:p>
          <a:p>
            <a:pPr algn="l">
              <a:lnSpc>
                <a:spcPts val="3466"/>
              </a:lnSpc>
              <a:spcBef>
                <a:spcPct val="0"/>
              </a:spcBef>
            </a:pPr>
            <a:endParaRPr lang="en-US" sz="2476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567718"/>
            <a:ext cx="10747335" cy="1044742"/>
            <a:chOff x="0" y="0"/>
            <a:chExt cx="14329780" cy="1392989"/>
          </a:xfrm>
        </p:grpSpPr>
        <p:sp>
          <p:nvSpPr>
            <p:cNvPr id="6" name="Freeform 6"/>
            <p:cNvSpPr/>
            <p:nvPr/>
          </p:nvSpPr>
          <p:spPr>
            <a:xfrm>
              <a:off x="0" y="169124"/>
              <a:ext cx="928163" cy="891036"/>
            </a:xfrm>
            <a:custGeom>
              <a:avLst/>
              <a:gdLst/>
              <a:ahLst/>
              <a:cxnLst/>
              <a:rect l="l" t="t" r="r" b="b"/>
              <a:pathLst>
                <a:path w="928163" h="891036">
                  <a:moveTo>
                    <a:pt x="0" y="0"/>
                  </a:moveTo>
                  <a:lnTo>
                    <a:pt x="928163" y="0"/>
                  </a:lnTo>
                  <a:lnTo>
                    <a:pt x="928163" y="891037"/>
                  </a:lnTo>
                  <a:lnTo>
                    <a:pt x="0" y="8910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385363" y="95250"/>
              <a:ext cx="12944417" cy="1297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50"/>
                </a:lnSpc>
                <a:spcBef>
                  <a:spcPct val="0"/>
                </a:spcBef>
              </a:pPr>
              <a:r>
                <a:rPr lang="en-US" sz="6619" b="1" u="none" strike="noStrike" dirty="0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BLOCK DIAGRAM</a:t>
              </a:r>
            </a:p>
          </p:txBody>
        </p:sp>
      </p:grpSp>
      <p:pic>
        <p:nvPicPr>
          <p:cNvPr id="9" name="Hình ảnh 8">
            <a:extLst>
              <a:ext uri="{FF2B5EF4-FFF2-40B4-BE49-F238E27FC236}">
                <a16:creationId xmlns:a16="http://schemas.microsoft.com/office/drawing/2014/main" id="{E18AB8A9-BAF1-40C2-431E-44F808AB7E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1516" y="4152900"/>
            <a:ext cx="6705600" cy="4700388"/>
          </a:xfrm>
          <a:prstGeom prst="roundRect">
            <a:avLst>
              <a:gd name="adj" fmla="val 5685"/>
            </a:avLst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11117">
                <a:alpha val="100000"/>
              </a:srgbClr>
            </a:gs>
            <a:gs pos="100000">
              <a:srgbClr val="0E172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48057" y="1"/>
            <a:ext cx="5639943" cy="10287000"/>
          </a:xfrm>
          <a:custGeom>
            <a:avLst/>
            <a:gdLst/>
            <a:ahLst/>
            <a:cxnLst/>
            <a:rect l="l" t="t" r="r" b="b"/>
            <a:pathLst>
              <a:path w="11294975" h="11294975">
                <a:moveTo>
                  <a:pt x="0" y="0"/>
                </a:moveTo>
                <a:lnTo>
                  <a:pt x="11294975" y="0"/>
                </a:lnTo>
                <a:lnTo>
                  <a:pt x="11294975" y="11294976"/>
                </a:lnTo>
                <a:lnTo>
                  <a:pt x="0" y="112949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567718"/>
            <a:ext cx="10747335" cy="1044742"/>
            <a:chOff x="0" y="0"/>
            <a:chExt cx="14329780" cy="1392989"/>
          </a:xfrm>
        </p:grpSpPr>
        <p:sp>
          <p:nvSpPr>
            <p:cNvPr id="4" name="Freeform 4"/>
            <p:cNvSpPr/>
            <p:nvPr/>
          </p:nvSpPr>
          <p:spPr>
            <a:xfrm>
              <a:off x="0" y="169124"/>
              <a:ext cx="928163" cy="891036"/>
            </a:xfrm>
            <a:custGeom>
              <a:avLst/>
              <a:gdLst/>
              <a:ahLst/>
              <a:cxnLst/>
              <a:rect l="l" t="t" r="r" b="b"/>
              <a:pathLst>
                <a:path w="928163" h="891036">
                  <a:moveTo>
                    <a:pt x="0" y="0"/>
                  </a:moveTo>
                  <a:lnTo>
                    <a:pt x="928163" y="0"/>
                  </a:lnTo>
                  <a:lnTo>
                    <a:pt x="928163" y="891037"/>
                  </a:lnTo>
                  <a:lnTo>
                    <a:pt x="0" y="8910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385363" y="95250"/>
              <a:ext cx="12944417" cy="1297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50"/>
                </a:lnSpc>
                <a:spcBef>
                  <a:spcPct val="0"/>
                </a:spcBef>
              </a:pPr>
              <a:r>
                <a:rPr lang="en-US" sz="6619" b="1" u="none" strike="noStrike">
                  <a:solidFill>
                    <a:srgbClr val="54BAFF"/>
                  </a:solidFill>
                  <a:latin typeface="Pattanakarn Expanded Bold"/>
                  <a:ea typeface="Pattanakarn Expanded Bold"/>
                  <a:cs typeface="Pattanakarn Expanded Bold"/>
                  <a:sym typeface="Pattanakarn Expanded Bold"/>
                </a:rPr>
                <a:t>BLOCK DIAGRAM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34924" y="1679022"/>
            <a:ext cx="9994159" cy="8746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5039" lvl="1" indent="-292519" algn="l">
              <a:lnSpc>
                <a:spcPts val="3793"/>
              </a:lnSpc>
              <a:buFont typeface="Arial"/>
              <a:buChar char="•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3. Output Block</a:t>
            </a:r>
          </a:p>
          <a:p>
            <a:pPr marL="1170077" lvl="2" indent="-390026" algn="l">
              <a:lnSpc>
                <a:spcPts val="3793"/>
              </a:lnSpc>
              <a:buFont typeface="Arial"/>
              <a:buChar char="⚬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🔒 Relay Module + Electromagnetic Lock</a:t>
            </a:r>
          </a:p>
          <a:p>
            <a:pPr marL="1755116" lvl="3" indent="-438779" algn="l">
              <a:lnSpc>
                <a:spcPts val="3793"/>
              </a:lnSpc>
              <a:buFont typeface="Arial"/>
              <a:buChar char="￭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 Unlocks door briefly if authentication succeeds.</a:t>
            </a:r>
          </a:p>
          <a:p>
            <a:pPr marL="1170077" lvl="2" indent="-390026" algn="l">
              <a:lnSpc>
                <a:spcPts val="3793"/>
              </a:lnSpc>
              <a:buFont typeface="Arial"/>
              <a:buChar char="⚬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🔁 Auto re-lock after timeout.</a:t>
            </a:r>
          </a:p>
          <a:p>
            <a:pPr marL="1170077" lvl="2" indent="-390026" algn="l">
              <a:lnSpc>
                <a:spcPts val="3793"/>
              </a:lnSpc>
              <a:buFont typeface="Arial"/>
              <a:buChar char="⚬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🔴 LEDs / Buzzer: Feedback on access status.</a:t>
            </a:r>
          </a:p>
          <a:p>
            <a:pPr algn="l">
              <a:lnSpc>
                <a:spcPts val="3793"/>
              </a:lnSpc>
            </a:pPr>
            <a:endParaRPr lang="en-US" sz="270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585039" lvl="1" indent="-292519" algn="l">
              <a:lnSpc>
                <a:spcPts val="3793"/>
              </a:lnSpc>
              <a:buFont typeface="Arial"/>
              <a:buChar char="•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4. Communication Block</a:t>
            </a:r>
          </a:p>
          <a:p>
            <a:pPr marL="1170077" lvl="2" indent="-390026" algn="l">
              <a:lnSpc>
                <a:spcPts val="3793"/>
              </a:lnSpc>
              <a:buFont typeface="Arial"/>
              <a:buChar char="⚬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📱 Bluetooth Module (HC-05)</a:t>
            </a:r>
          </a:p>
          <a:p>
            <a:pPr marL="1755116" lvl="3" indent="-438779" algn="l">
              <a:lnSpc>
                <a:spcPts val="3793"/>
              </a:lnSpc>
              <a:buFont typeface="Arial"/>
              <a:buChar char="￭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Receives remote unlock commands.</a:t>
            </a:r>
          </a:p>
          <a:p>
            <a:pPr marL="1755116" lvl="3" indent="-438779" algn="l">
              <a:lnSpc>
                <a:spcPts val="3793"/>
              </a:lnSpc>
              <a:buFont typeface="Arial"/>
              <a:buChar char="￭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Sends real-time status to smartphone.</a:t>
            </a:r>
          </a:p>
          <a:p>
            <a:pPr marL="1755116" lvl="3" indent="-438779" algn="l">
              <a:lnSpc>
                <a:spcPts val="3793"/>
              </a:lnSpc>
              <a:buFont typeface="Arial"/>
              <a:buChar char="￭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Enhances convenience &amp; user control.</a:t>
            </a:r>
          </a:p>
          <a:p>
            <a:pPr algn="l">
              <a:lnSpc>
                <a:spcPts val="3793"/>
              </a:lnSpc>
            </a:pPr>
            <a:endParaRPr lang="en-US" sz="270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  <a:p>
            <a:pPr marL="585039" lvl="1" indent="-292519" algn="l">
              <a:lnSpc>
                <a:spcPts val="3793"/>
              </a:lnSpc>
              <a:buFont typeface="Arial"/>
              <a:buChar char="•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System Benefits</a:t>
            </a:r>
          </a:p>
          <a:p>
            <a:pPr marL="1170077" lvl="2" indent="-390026" algn="l">
              <a:lnSpc>
                <a:spcPts val="3793"/>
              </a:lnSpc>
              <a:buFont typeface="Arial"/>
              <a:buChar char="⚬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⚙️ Modular design → Easy maintenance &amp; upgrades</a:t>
            </a:r>
          </a:p>
          <a:p>
            <a:pPr marL="1170077" lvl="2" indent="-390026" algn="l">
              <a:lnSpc>
                <a:spcPts val="3793"/>
              </a:lnSpc>
              <a:buFont typeface="Arial"/>
              <a:buChar char="⚬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🚀 Scalable: Add fingerprint, camera, or cloud features later</a:t>
            </a:r>
          </a:p>
          <a:p>
            <a:pPr marL="1170077" lvl="2" indent="-390026" algn="l">
              <a:lnSpc>
                <a:spcPts val="3793"/>
              </a:lnSpc>
              <a:buFont typeface="Arial"/>
              <a:buChar char="⚬"/>
            </a:pPr>
            <a:r>
              <a:rPr lang="en-US" sz="2709" dirty="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🏠 Suitable for homes &amp; offices (balance of security + convenience)</a:t>
            </a:r>
          </a:p>
          <a:p>
            <a:pPr algn="l">
              <a:lnSpc>
                <a:spcPts val="3793"/>
              </a:lnSpc>
              <a:spcBef>
                <a:spcPct val="0"/>
              </a:spcBef>
            </a:pPr>
            <a:endParaRPr lang="en-US" sz="2709" dirty="0">
              <a:solidFill>
                <a:srgbClr val="FFFFFF"/>
              </a:solidFill>
              <a:latin typeface="Francois One"/>
              <a:ea typeface="Francois One"/>
              <a:cs typeface="Francois One"/>
              <a:sym typeface="Francois One"/>
            </a:endParaRPr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A306B44A-3827-5956-CFC3-483A85BE98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1516" y="4152900"/>
            <a:ext cx="6705600" cy="4700388"/>
          </a:xfrm>
          <a:prstGeom prst="roundRect">
            <a:avLst>
              <a:gd name="adj" fmla="val 5685"/>
            </a:avLst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2483</Words>
  <Application>Microsoft Office PowerPoint</Application>
  <PresentationFormat>Tùy chỉnh</PresentationFormat>
  <Paragraphs>359</Paragraphs>
  <Slides>32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10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32</vt:i4>
      </vt:variant>
    </vt:vector>
  </HeadingPairs>
  <TitlesOfParts>
    <vt:vector size="43" baseType="lpstr">
      <vt:lpstr>Sigmar One</vt:lpstr>
      <vt:lpstr>Arial</vt:lpstr>
      <vt:lpstr>Gruppo</vt:lpstr>
      <vt:lpstr>Calibri</vt:lpstr>
      <vt:lpstr>Francois One</vt:lpstr>
      <vt:lpstr>Pattanakarn Expanded Bold</vt:lpstr>
      <vt:lpstr>Canva Sans</vt:lpstr>
      <vt:lpstr>Pattanakarn Expanded</vt:lpstr>
      <vt:lpstr>DM Sans</vt:lpstr>
      <vt:lpstr>Canva Sans Bold</vt:lpstr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Door</dc:title>
  <cp:lastModifiedBy>Vũ Quang</cp:lastModifiedBy>
  <cp:revision>22</cp:revision>
  <dcterms:created xsi:type="dcterms:W3CDTF">2006-08-16T00:00:00Z</dcterms:created>
  <dcterms:modified xsi:type="dcterms:W3CDTF">2025-07-27T01:27:17Z</dcterms:modified>
  <dc:identifier>DAGpuGjVSao</dc:identifier>
</cp:coreProperties>
</file>

<file path=docProps/thumbnail.jpeg>
</file>